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b9bf1f6dc743d2" /><Relationship Type="http://schemas.openxmlformats.org/officeDocument/2006/relationships/extended-properties" Target="/docProps/app.xml" Id="Rb6078fed44124e48" /><Relationship Type="http://schemas.openxmlformats.org/officeDocument/2006/relationships/officeDocument" Target="/ppt/presentation.xml" Id="Raecc0e66b5a54750" /></Relationships>
</file>

<file path=ppt/presentation.xml><?xml version="1.0" encoding="utf-8"?>
<p:presentation xmlns:p="http://schemas.openxmlformats.org/presentationml/2006/main">
  <p:sldMasterIdLst>
    <p:sldMasterId xmlns:r="http://schemas.openxmlformats.org/officeDocument/2006/relationships" id="2147483648" r:id="Rea8f67476e924a87"/>
  </p:sldMasterIdLst>
  <p:notesMasterIdLst>
    <p:notesMasterId xmlns:r="http://schemas.openxmlformats.org/officeDocument/2006/relationships" r:id="R6df06dd3eac0412b"/>
  </p:notesMasterIdLst>
  <p:sldIdLst>
    <p:sldId xmlns:r="http://schemas.openxmlformats.org/officeDocument/2006/relationships" id="256" r:id="R5ef3b330b9af4b33"/>
    <p:sldId xmlns:r="http://schemas.openxmlformats.org/officeDocument/2006/relationships" id="257" r:id="R7aef169be29b4678"/>
    <p:sldId xmlns:r="http://schemas.openxmlformats.org/officeDocument/2006/relationships" id="258" r:id="R992d294716514bab"/>
    <p:sldId xmlns:r="http://schemas.openxmlformats.org/officeDocument/2006/relationships" id="259" r:id="R5d114da8fb0c4643"/>
    <p:sldId xmlns:r="http://schemas.openxmlformats.org/officeDocument/2006/relationships" id="260" r:id="Rb9f6503233604371"/>
    <p:sldId xmlns:r="http://schemas.openxmlformats.org/officeDocument/2006/relationships" id="261" r:id="R5f77d499538c48ec"/>
    <p:sldId xmlns:r="http://schemas.openxmlformats.org/officeDocument/2006/relationships" id="262" r:id="R12c4365243f04a1c"/>
    <p:sldId xmlns:r="http://schemas.openxmlformats.org/officeDocument/2006/relationships" id="263" r:id="R1d62ccedfece4e78"/>
    <p:sldId xmlns:r="http://schemas.openxmlformats.org/officeDocument/2006/relationships" id="264" r:id="Rab5e33699ce1462f"/>
    <p:sldId xmlns:r="http://schemas.openxmlformats.org/officeDocument/2006/relationships" id="265" r:id="Rde51e872961344ea"/>
    <p:sldId xmlns:r="http://schemas.openxmlformats.org/officeDocument/2006/relationships" id="266" r:id="Rc47de4575d864e5b"/>
    <p:sldId xmlns:r="http://schemas.openxmlformats.org/officeDocument/2006/relationships" id="267" r:id="R28bab0e7876b4d5e"/>
    <p:sldId xmlns:r="http://schemas.openxmlformats.org/officeDocument/2006/relationships" id="268" r:id="Rcfb2568320ff4c6e"/>
    <p:sldId xmlns:r="http://schemas.openxmlformats.org/officeDocument/2006/relationships" id="269" r:id="R7eb4b9e0e76d4213"/>
    <p:sldId xmlns:r="http://schemas.openxmlformats.org/officeDocument/2006/relationships" id="270" r:id="Rce1ffd2813ef467a"/>
    <p:sldId xmlns:r="http://schemas.openxmlformats.org/officeDocument/2006/relationships" id="271" r:id="Re9fce737830f4ccc"/>
    <p:sldId xmlns:r="http://schemas.openxmlformats.org/officeDocument/2006/relationships" id="272" r:id="R52bdf3dad8f94a80"/>
    <p:sldId xmlns:r="http://schemas.openxmlformats.org/officeDocument/2006/relationships" id="273" r:id="R143a6ea743c743b5"/>
    <p:sldId xmlns:r="http://schemas.openxmlformats.org/officeDocument/2006/relationships" id="274" r:id="R9a9d8e726f324d38"/>
    <p:sldId xmlns:r="http://schemas.openxmlformats.org/officeDocument/2006/relationships" id="275" r:id="R2f1ba84b373842d7"/>
    <p:sldId xmlns:r="http://schemas.openxmlformats.org/officeDocument/2006/relationships" id="276" r:id="R9e5f1d531fe44ce4"/>
    <p:sldId xmlns:r="http://schemas.openxmlformats.org/officeDocument/2006/relationships" id="277" r:id="R61bbb8c0edf2428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e1de16383b46d8" /><Relationship Type="http://schemas.openxmlformats.org/officeDocument/2006/relationships/slideMaster" Target="/ppt/slideMasters/slideMaster1.xml" Id="Rea8f67476e924a87" /><Relationship Type="http://schemas.openxmlformats.org/officeDocument/2006/relationships/notesMaster" Target="/ppt/notesMasters/notesMaster1.xml" Id="R6df06dd3eac0412b" /><Relationship Type="http://schemas.openxmlformats.org/officeDocument/2006/relationships/presProps" Target="/ppt/presProps.xml" Id="R260d9e13105b4bfd" /><Relationship Type="http://schemas.openxmlformats.org/officeDocument/2006/relationships/tableStyles" Target="/ppt/tableStyles.xml" Id="R783e0ce7ddaf4d89" /><Relationship Type="http://schemas.openxmlformats.org/officeDocument/2006/relationships/slide" Target="/ppt/slides/slide1.xml" Id="R5ef3b330b9af4b33" /><Relationship Type="http://schemas.openxmlformats.org/officeDocument/2006/relationships/slide" Target="/ppt/slides/slide2.xml" Id="R7aef169be29b4678" /><Relationship Type="http://schemas.openxmlformats.org/officeDocument/2006/relationships/slide" Target="/ppt/slides/slide3.xml" Id="R992d294716514bab" /><Relationship Type="http://schemas.openxmlformats.org/officeDocument/2006/relationships/slide" Target="/ppt/slides/slide4.xml" Id="R5d114da8fb0c4643" /><Relationship Type="http://schemas.openxmlformats.org/officeDocument/2006/relationships/slide" Target="/ppt/slides/slide5.xml" Id="Rb9f6503233604371" /><Relationship Type="http://schemas.openxmlformats.org/officeDocument/2006/relationships/slide" Target="/ppt/slides/slide6.xml" Id="R5f77d499538c48ec" /><Relationship Type="http://schemas.openxmlformats.org/officeDocument/2006/relationships/slide" Target="/ppt/slides/slide7.xml" Id="R12c4365243f04a1c" /><Relationship Type="http://schemas.openxmlformats.org/officeDocument/2006/relationships/slide" Target="/ppt/slides/slide8.xml" Id="R1d62ccedfece4e78" /><Relationship Type="http://schemas.openxmlformats.org/officeDocument/2006/relationships/slide" Target="/ppt/slides/slide9.xml" Id="Rab5e33699ce1462f" /><Relationship Type="http://schemas.openxmlformats.org/officeDocument/2006/relationships/slide" Target="/ppt/slides/slide10.xml" Id="Rde51e872961344ea" /><Relationship Type="http://schemas.openxmlformats.org/officeDocument/2006/relationships/slide" Target="/ppt/slides/slide11.xml" Id="Rc47de4575d864e5b" /><Relationship Type="http://schemas.openxmlformats.org/officeDocument/2006/relationships/slide" Target="/ppt/slides/slide12.xml" Id="R28bab0e7876b4d5e" /><Relationship Type="http://schemas.openxmlformats.org/officeDocument/2006/relationships/slide" Target="/ppt/slides/slide13.xml" Id="Rcfb2568320ff4c6e" /><Relationship Type="http://schemas.openxmlformats.org/officeDocument/2006/relationships/slide" Target="/ppt/slides/slide14.xml" Id="R7eb4b9e0e76d4213" /><Relationship Type="http://schemas.openxmlformats.org/officeDocument/2006/relationships/slide" Target="/ppt/slides/slide15.xml" Id="Rce1ffd2813ef467a" /><Relationship Type="http://schemas.openxmlformats.org/officeDocument/2006/relationships/slide" Target="/ppt/slides/slide16.xml" Id="Re9fce737830f4ccc" /><Relationship Type="http://schemas.openxmlformats.org/officeDocument/2006/relationships/slide" Target="/ppt/slides/slide17.xml" Id="R52bdf3dad8f94a80" /><Relationship Type="http://schemas.openxmlformats.org/officeDocument/2006/relationships/slide" Target="/ppt/slides/slide18.xml" Id="R143a6ea743c743b5" /><Relationship Type="http://schemas.openxmlformats.org/officeDocument/2006/relationships/slide" Target="/ppt/slides/slide19.xml" Id="R9a9d8e726f324d38" /><Relationship Type="http://schemas.openxmlformats.org/officeDocument/2006/relationships/slide" Target="/ppt/slides/slide20.xml" Id="R2f1ba84b373842d7" /><Relationship Type="http://schemas.openxmlformats.org/officeDocument/2006/relationships/slide" Target="/ppt/slides/slide21.xml" Id="R9e5f1d531fe44ce4" /><Relationship Type="http://schemas.openxmlformats.org/officeDocument/2006/relationships/slide" Target="/ppt/slides/slide22.xml" Id="R61bbb8c0edf2428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a48ab4c09a44b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343ccff7f23490b" /><Relationship Type="http://schemas.openxmlformats.org/officeDocument/2006/relationships/notesMaster" Target="/ppt/notesMasters/notesMaster1.xml" Id="R2f15bfb10e3645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2bf947d6ea2d44f5" /><Relationship Type="http://schemas.openxmlformats.org/officeDocument/2006/relationships/notesMaster" Target="/ppt/notesMasters/notesMaster1.xml" Id="R30949155918243e0" /></Relationships>
</file>

<file path=ppt/notesSlides/_rels/notesSlide3.xml.rels>&#65279;<?xml version="1.0" encoding="utf-8"?><Relationships xmlns="http://schemas.openxmlformats.org/package/2006/relationships"><Relationship Type="http://schemas.openxmlformats.org/officeDocument/2006/relationships/slide" Target="/ppt/slides/slide3.xml" Id="Rbc89ce4972d145be" /><Relationship Type="http://schemas.openxmlformats.org/officeDocument/2006/relationships/notesMaster" Target="/ppt/notesMasters/notesMaster1.xml" Id="R1e57c64d16bb46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0832899883444864" /><Relationship Type="http://schemas.openxmlformats.org/officeDocument/2006/relationships/notesMaster" Target="/ppt/notesMasters/notesMaster1.xml" Id="Rd42c1d93298045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269ed9b133f4820" /><Relationship Type="http://schemas.openxmlformats.org/officeDocument/2006/relationships/notesMaster" Target="/ppt/notesMasters/notesMaster1.xml" Id="R28ea3e5987834df0"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1adfba9c5940e7" /><Relationship Type="http://schemas.openxmlformats.org/officeDocument/2006/relationships/notesMaster" Target="/ppt/notesMasters/notesMaster1.xml" Id="R088ae68b668744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88166eb2ac4c39" /><Relationship Type="http://schemas.openxmlformats.org/officeDocument/2006/relationships/notesMaster" Target="/ppt/notesMasters/notesMaster1.xml" Id="Rb07607a6e4cf41c7" /></Relationships>
</file>

<file path=ppt/notesSlides/_rels/notesSlide8.xml.rels>&#65279;<?xml version="1.0" encoding="utf-8"?><Relationships xmlns="http://schemas.openxmlformats.org/package/2006/relationships"><Relationship Type="http://schemas.openxmlformats.org/officeDocument/2006/relationships/slide" Target="/ppt/slides/slide8.xml" Id="Ra9c033ec50254ca5" /><Relationship Type="http://schemas.openxmlformats.org/officeDocument/2006/relationships/notesMaster" Target="/ppt/notesMasters/notesMaster1.xml" Id="Rbd4d499a0b7749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70293910c04e52" /><Relationship Type="http://schemas.openxmlformats.org/officeDocument/2006/relationships/notesMaster" Target="/ppt/notesMasters/notesMaster1.xml" Id="R24086089b96245c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41af61e90b04ef4" /><Relationship Type="http://schemas.openxmlformats.org/officeDocument/2006/relationships/notesMaster" Target="/ppt/notesMasters/notesMaster1.xml" Id="R5c46f585adbd411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eb1e290fa944405" /><Relationship Type="http://schemas.openxmlformats.org/officeDocument/2006/relationships/notesMaster" Target="/ppt/notesMasters/notesMaster1.xml" Id="Raffbd9620b8d4ec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4d7a8d5249940ff" /><Relationship Type="http://schemas.openxmlformats.org/officeDocument/2006/relationships/notesMaster" Target="/ppt/notesMasters/notesMaster1.xml" Id="R3b553e9b42324a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2695085c904928" /><Relationship Type="http://schemas.openxmlformats.org/officeDocument/2006/relationships/notesMaster" Target="/ppt/notesMasters/notesMaster1.xml" Id="R50b80e8a075f4ee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f5e95373b804352" /><Relationship Type="http://schemas.openxmlformats.org/officeDocument/2006/relationships/notesMaster" Target="/ppt/notesMasters/notesMaster1.xml" Id="Ra4f62fc9c4f948a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ec365d2747a4c17" /><Relationship Type="http://schemas.openxmlformats.org/officeDocument/2006/relationships/notesMaster" Target="/ppt/notesMasters/notesMaster1.xml" Id="R2f11be156fc94f3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8c789627abb437f" /><Relationship Type="http://schemas.openxmlformats.org/officeDocument/2006/relationships/notesMaster" Target="/ppt/notesMasters/notesMaster1.xml" Id="R2ffcb080f69f49a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142e3853384499" /><Relationship Type="http://schemas.openxmlformats.org/officeDocument/2006/relationships/notesMaster" Target="/ppt/notesMasters/notesMaster1.xml" Id="Re4574a550482411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a4df2d70274735" /><Relationship Type="http://schemas.openxmlformats.org/officeDocument/2006/relationships/notesMaster" Target="/ppt/notesMasters/notesMaster1.xml" Id="Reffbb1658d164f5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dee386f5b2045f1" /><Relationship Type="http://schemas.openxmlformats.org/officeDocument/2006/relationships/notesMaster" Target="/ppt/notesMasters/notesMaster1.xml" Id="R9d402490ff2a439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93263f6c2d14665" /><Relationship Type="http://schemas.openxmlformats.org/officeDocument/2006/relationships/notesMaster" Target="/ppt/notesMasters/notesMaster1.xml" Id="Rd6801aa2722d435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903dbee0f4b4f0a" /><Relationship Type="http://schemas.openxmlformats.org/officeDocument/2006/relationships/notesMaster" Target="/ppt/notesMasters/notesMaster1.xml" Id="R20b63380e5e7496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f906f96cb524546" /><Relationship Type="http://schemas.openxmlformats.org/officeDocument/2006/relationships/notesMaster" Target="/ppt/notesMasters/notesMaster1.xml" Id="R8ce9a46c45114c8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deck for technical selection. Confirm the customer's building systems, operating authority, available data and decision priorities. The integrated solution combines AI energy management, retrofit engineering and managed performance. The cover is an illustrative building scene.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Define cooling supply, billing boundaries and operating responsibility first. Tenant-controlled areas are outside the initial scope. Electricity, water and cooling require distinct units and measurement boundaries.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approved energy-product boundary excludes IoT collection hardware, FM/work orders, IBMS, specific control execution/interfaces and 3D twin. The solution family can provide those through separately defined workstreams. The core includes 2D analytical logic views.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Describe these as the configured solution design. Existing metering/basic analysis forms the foundation; advanced energy workflows are introduced through project configuration and acceptance. Explain how a user moves from an anomaly to an action rather than reading every menu.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logical architecture, not an interface specification. The agent uses professional tools rather than generating formal numbers from prose. External systems own collection, FM execution and site control. The approved design preserves source data and versioned derived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data-quality score is decomposable into the underlying checks. Estimated values remain identified. Missing or unreliable critical points reduce analytical scope rather than silently becoming a formal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seven Model Packs cover whole building/main meter, chiller, chilled/condenser-water pumps, cooling towers, AHU, fresh/exhaust air and common-area terminals. The design prioritizes whole-building, chiller, pump and AHU packs, with the others configured to project need and data. Algorithm family reuse does not remove the need for site calibration.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main and alternative methods in the approved taskbook. Model suitability depends on available points, operating modes and validation. Efficiency calculations require credible power and cooling/flow measurements. A virtual meter remains an estimate rather than replacing a formal meter without a separately agreed measurement method.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coverage stays within owner-controlled equipment and common areas. Indoor-environment methods must match the actual input quality and agreed scope. Basic diagnostics can remain useful when a site lacks every advanced airflow or CO2 sensor.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main methods are taken from the approved energy algorithm design. The frozen formal M&amp;V model and the dynamic operational model serve different purposes and may use different update rules. Forecast validation uses time-based splits and compares simple baselines.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configuration choices, not universal response-time guarantees. Cadence follows the measurement signal, use case and deployment. Local analysis remains available when cloud AI is disconnected, within the agreed local configuration.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good answer binds scope, tools, evidence, uncertainty, impact and next action. If flow or temperature data is unreliable, the assistant investigates measurement quality before claiming equipment degradation. The example is a workflow illustration.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core product generates structured intent; actual device commands and control implementation are external. Primary optimization methods are MPC with appropriate constrained discrete formulations. Rule-based optimization and Bayesian optimization are alternatives; safe reinforcement learning is not implied as the default production method.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design uses a whole-building/main-meter approach and isolated-measure verification where appropriate. Record non-routine adjustments separately and avoid counting a system measure twice in an aggregate. The calculation and evidence versions are retained so a reviewed result can be reproduced.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Equipment availability is not inferred from a single run-status point. Planned maintenance, capacity and responsibility rules belong to the agreed equipment scope. An aggregate green score does not replace the three underlying measurements.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level for each site/use case. Higher intent authority requires data quality, confirmed operating ownership, tested constraints, external execution readiness, approval and rollback. A language model cannot grant its own permission.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logical deployment selection view rather than a detailed infrastructure/interface design. Cloud context is minimized to needed results, excerpts and selected windows. Recovery targets and retention periods are agreed to the project; no arbitrary RPO/RTO is asserted here.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target design registers models, prompts, tools, policies and Model Packs. Production improvement is not an uncontrolled self-editing process. Security and calculation gates are verified with test evidence before release.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software tracks Energy Actions and external implementation status; it does not replace FM dispatch/work orders. Engineering includes field design, procurement and construction as separately contracted delivery, not as an AI software feature.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Established digital platforms and foundational energy metering/analysis form the starting point. Advanced energy functions follow a defined deployment roadmap and project acceptance. The 90-day assessment informs the configuration, deployment and investment path.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anonymous project operating records. The metrics have different scopes. A further landmark commercial-tower reference combines cooling modernization, AI optimization, monitoring, digital asset management and managed operation without a published numerical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recording a candidate building, decision owners, a minimal data request and the next technical meeting/site visit. Contacts stay blank until formally supplied. The goal is an agreed scope and acceptance path, not an unsolicited fixed price or saving promise.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302c5c47c124a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c5bc1d2ab78404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a702cc7a0a74a3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af40d67499f457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72f0c635ff246a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73a8832bd6644d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7B917E7-15FB-4D3E-8630-DCCD89891DB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76F69D5-1E59-4EE5-8C08-103E8A44398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758A164-2F37-4148-ADA9-5CCD832230A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A542205-83F8-473C-B526-EA13328F21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CAABE38-DFFA-469F-9B16-38FCAEF32E5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DF4494-EE45-4914-AD9F-48FD2A20F80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7E02EC-2098-43CE-B74B-5E3A81B5C58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C0D6296-1695-48BA-940E-F842DCF7E77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F9E52A1-C26B-4FC6-BB19-2195D413690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53BE441-3405-4AC0-BF40-C7DFEFD0B67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a289ff9434e45a7" /><Relationship Type="http://schemas.openxmlformats.org/officeDocument/2006/relationships/slideLayout" Target="/ppt/slideLayouts/slideLayout1.xml" Id="Rb3b6985c343744a8" /><Relationship Type="http://schemas.openxmlformats.org/officeDocument/2006/relationships/slideLayout" Target="/ppt/slideLayouts/slideLayout2.xml" Id="Rd86781e8930a4de9" /><Relationship Type="http://schemas.openxmlformats.org/officeDocument/2006/relationships/slideLayout" Target="/ppt/slideLayouts/slideLayout3.xml" Id="Re47597e91ea24ede" /><Relationship Type="http://schemas.openxmlformats.org/officeDocument/2006/relationships/slideLayout" Target="/ppt/slideLayouts/slideLayout4.xml" Id="R4799a9257d5c40b3" /><Relationship Type="http://schemas.openxmlformats.org/officeDocument/2006/relationships/slideLayout" Target="/ppt/slideLayouts/slideLayout5.xml" Id="Rb436a55645644141" /><Relationship Type="http://schemas.openxmlformats.org/officeDocument/2006/relationships/slideLayout" Target="/ppt/slideLayouts/slideLayout6.xml" Id="R3095f6de059542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3b6985c343744a8"/>
    <p:sldLayoutId xmlns:r="http://schemas.openxmlformats.org/officeDocument/2006/relationships" id="2147483650" r:id="Rd86781e8930a4de9"/>
    <p:sldLayoutId xmlns:r="http://schemas.openxmlformats.org/officeDocument/2006/relationships" id="2147483651" r:id="Re47597e91ea24ede"/>
    <p:sldLayoutId xmlns:r="http://schemas.openxmlformats.org/officeDocument/2006/relationships" id="2147483652" r:id="R4799a9257d5c40b3"/>
    <p:sldLayoutId xmlns:r="http://schemas.openxmlformats.org/officeDocument/2006/relationships" id="2147483653" r:id="Rb436a55645644141"/>
    <p:sldLayoutId xmlns:r="http://schemas.openxmlformats.org/officeDocument/2006/relationships" id="2147483654" r:id="R3095f6de059542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a6352944a6d46b3" /><Relationship Type="http://schemas.openxmlformats.org/officeDocument/2006/relationships/image" Target="/ppt/media/image.png" Id="R0b305ffe55084b72" /><Relationship Type="http://schemas.openxmlformats.org/officeDocument/2006/relationships/image" Target="/ppt/media/image2.png" Id="R9c621fc3437040b7" /><Relationship Type="http://schemas.openxmlformats.org/officeDocument/2006/relationships/notesSlide" Target="/ppt/notesSlides/notesSlide1.xml" Id="R82353b35183e4d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af7f3bcdf734aa9" /><Relationship Type="http://schemas.openxmlformats.org/officeDocument/2006/relationships/image" Target="/ppt/media/image3.png" Id="R2803f7b2a39a43cf" /><Relationship Type="http://schemas.openxmlformats.org/officeDocument/2006/relationships/notesSlide" Target="/ppt/notesSlides/notesSlide2.xml" Id="R2354a19759ad411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17a221d7dc0435b" /><Relationship Type="http://schemas.openxmlformats.org/officeDocument/2006/relationships/image" Target="/ppt/media/image4.png" Id="Rd55d98d5fefc44ce" /><Relationship Type="http://schemas.openxmlformats.org/officeDocument/2006/relationships/notesSlide" Target="/ppt/notesSlides/notesSlide3.xml" Id="R81cc5229f847469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22129c9e0e44c13" /><Relationship Type="http://schemas.openxmlformats.org/officeDocument/2006/relationships/image" Target="/ppt/media/image5.png" Id="R8eb9d4ad630d49d3" /><Relationship Type="http://schemas.openxmlformats.org/officeDocument/2006/relationships/notesSlide" Target="/ppt/notesSlides/notesSlide4.xml" Id="Rb1354d8cfef64a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06d212377c44d0d" /><Relationship Type="http://schemas.openxmlformats.org/officeDocument/2006/relationships/image" Target="/ppt/media/image6.png" Id="R910002349ccc4c3c" /><Relationship Type="http://schemas.openxmlformats.org/officeDocument/2006/relationships/notesSlide" Target="/ppt/notesSlides/notesSlide5.xml" Id="R917862794d1748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dbb6865daef4f5a" /><Relationship Type="http://schemas.openxmlformats.org/officeDocument/2006/relationships/image" Target="/ppt/media/image7.png" Id="R5ecf3f389bda4f2a" /><Relationship Type="http://schemas.openxmlformats.org/officeDocument/2006/relationships/notesSlide" Target="/ppt/notesSlides/notesSlide6.xml" Id="R162698ad9e5e449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d612fb2c5024811" /><Relationship Type="http://schemas.openxmlformats.org/officeDocument/2006/relationships/image" Target="/ppt/media/image8.png" Id="Raab2d1902c7b474f" /><Relationship Type="http://schemas.openxmlformats.org/officeDocument/2006/relationships/notesSlide" Target="/ppt/notesSlides/notesSlide7.xml" Id="Rd4df24673af34e5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0461049a0f44eea" /><Relationship Type="http://schemas.openxmlformats.org/officeDocument/2006/relationships/image" Target="/ppt/media/image9.png" Id="R5db2901305fc46ab" /><Relationship Type="http://schemas.openxmlformats.org/officeDocument/2006/relationships/notesSlide" Target="/ppt/notesSlides/notesSlide8.xml" Id="Re4448601be99495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cdc17011bc24949" /><Relationship Type="http://schemas.openxmlformats.org/officeDocument/2006/relationships/image" Target="/ppt/media/image10.png" Id="R9b9ff6fec7ec4a5d" /><Relationship Type="http://schemas.openxmlformats.org/officeDocument/2006/relationships/notesSlide" Target="/ppt/notesSlides/notesSlide9.xml" Id="R71294eacd5ea4fb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18e53d886fd4782" /><Relationship Type="http://schemas.openxmlformats.org/officeDocument/2006/relationships/image" Target="/ppt/media/image11.png" Id="Rf526859f7b2546a5" /><Relationship Type="http://schemas.openxmlformats.org/officeDocument/2006/relationships/notesSlide" Target="/ppt/notesSlides/notesSlide10.xml" Id="Rdaf404436c914f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d0bfe8e85a64cf0" /><Relationship Type="http://schemas.openxmlformats.org/officeDocument/2006/relationships/image" Target="/ppt/media/image12.png" Id="R043ece0e1d044a76" /><Relationship Type="http://schemas.openxmlformats.org/officeDocument/2006/relationships/notesSlide" Target="/ppt/notesSlides/notesSlide11.xml" Id="Rae16b8202dba492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09fe096a5984228" /><Relationship Type="http://schemas.openxmlformats.org/officeDocument/2006/relationships/image" Target="/ppt/media/image13.png" Id="R07c0242bda0349bc" /><Relationship Type="http://schemas.openxmlformats.org/officeDocument/2006/relationships/notesSlide" Target="/ppt/notesSlides/notesSlide12.xml" Id="Rea02601b82084f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3954bcfc95824687" /><Relationship Type="http://schemas.openxmlformats.org/officeDocument/2006/relationships/image" Target="/ppt/media/image14.png" Id="R83660c8d36ca45e3" /><Relationship Type="http://schemas.openxmlformats.org/officeDocument/2006/relationships/notesSlide" Target="/ppt/notesSlides/notesSlide13.xml" Id="R9cb2c7aace044d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fa858b7b4e7c455d" /><Relationship Type="http://schemas.openxmlformats.org/officeDocument/2006/relationships/image" Target="/ppt/media/image15.png" Id="R5436fca93c8440de" /><Relationship Type="http://schemas.openxmlformats.org/officeDocument/2006/relationships/notesSlide" Target="/ppt/notesSlides/notesSlide14.xml" Id="R7774b96d2e4a477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134a745b53249b1" /><Relationship Type="http://schemas.openxmlformats.org/officeDocument/2006/relationships/image" Target="/ppt/media/image16.png" Id="R373c7feafee54907" /><Relationship Type="http://schemas.openxmlformats.org/officeDocument/2006/relationships/notesSlide" Target="/ppt/notesSlides/notesSlide15.xml" Id="R6d6b41f4b8df482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7d496e6d41644d25" /><Relationship Type="http://schemas.openxmlformats.org/officeDocument/2006/relationships/image" Target="/ppt/media/image17.png" Id="Red46cdb556fb4d3d" /><Relationship Type="http://schemas.openxmlformats.org/officeDocument/2006/relationships/notesSlide" Target="/ppt/notesSlides/notesSlide16.xml" Id="R8a236163d9404c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196083b2180841c6" /><Relationship Type="http://schemas.openxmlformats.org/officeDocument/2006/relationships/image" Target="/ppt/media/image18.png" Id="R626848a1b07e408e" /><Relationship Type="http://schemas.openxmlformats.org/officeDocument/2006/relationships/notesSlide" Target="/ppt/notesSlides/notesSlide17.xml" Id="R93de15b69ccb4bb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ead0969201c48be" /><Relationship Type="http://schemas.openxmlformats.org/officeDocument/2006/relationships/image" Target="/ppt/media/image19.png" Id="R44f12e9aea2540f2" /><Relationship Type="http://schemas.openxmlformats.org/officeDocument/2006/relationships/notesSlide" Target="/ppt/notesSlides/notesSlide18.xml" Id="R7309714483c341b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9d6b95007664b86" /><Relationship Type="http://schemas.openxmlformats.org/officeDocument/2006/relationships/image" Target="/ppt/media/image20.png" Id="R1c9e4d85ace647b9" /><Relationship Type="http://schemas.openxmlformats.org/officeDocument/2006/relationships/notesSlide" Target="/ppt/notesSlides/notesSlide19.xml" Id="Rb341ba87d26f447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e7afc8cfd274213" /><Relationship Type="http://schemas.openxmlformats.org/officeDocument/2006/relationships/image" Target="/ppt/media/image21.png" Id="R83b488ed20d54624" /><Relationship Type="http://schemas.openxmlformats.org/officeDocument/2006/relationships/notesSlide" Target="/ppt/notesSlides/notesSlide20.xml" Id="R82400fca9fc34a6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25cfe93b94f54abb" /><Relationship Type="http://schemas.openxmlformats.org/officeDocument/2006/relationships/image" Target="/ppt/media/image22.png" Id="R3a895b0c79cd4ac6" /><Relationship Type="http://schemas.openxmlformats.org/officeDocument/2006/relationships/notesSlide" Target="/ppt/notesSlides/notesSlide21.xml" Id="Rf669cb12fdc54b3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7f05e516653c4bc9" /><Relationship Type="http://schemas.openxmlformats.org/officeDocument/2006/relationships/image" Target="/ppt/media/image23.png" Id="R2c626d84beea483c" /><Relationship Type="http://schemas.openxmlformats.org/officeDocument/2006/relationships/notesSlide" Target="/ppt/notesSlides/notesSlide22.xml" Id="R448233c510224e40" /></Relationships>
</file>

<file path=ppt/slides/slide1.xml><?xml version="1.0" encoding="utf-8"?>
<p:sld xmlns:p="http://schemas.openxmlformats.org/presentationml/2006/main">
  <p:cSld>
    <p:bg>
      <p:bgPr>
        <a:solidFill xmlns:a="http://schemas.openxmlformats.org/drawingml/2006/main">
          <a:srgbClr val="F5F7F2"/>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8D12CF0B-3FCA-45C8-81AD-2132AF8444CE}"/>
              </a:ext>
            </a:extLst>
          </p:cNvPr>
          <p:cNvPicPr>
            <a:picLocks xmlns:a="http://schemas.openxmlformats.org/drawingml/2006/main" noChangeAspect="1"/>
          </p:cNvPicPr>
          <p:nvPr/>
        </p:nvPicPr>
        <p:blipFill>
          <a:blip xmlns:r="http://schemas.openxmlformats.org/officeDocument/2006/relationships" xmlns:a="http://schemas.openxmlformats.org/drawingml/2006/main" r:embed="R0b305ffe55084b72"/>
          <a:srcRect xmlns:a="http://schemas.openxmlformats.org/drawingml/2006/main" l="3333" t="0" r="3333"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pic>
        <p:nvPicPr>
          <p:cNvPr id="2" name="">
            <a:extLst xmlns:a="http://schemas.openxmlformats.org/drawingml/2006/main">
              <a:ext uri="{FF2B5EF4-FFF2-40B4-BE49-F238E27FC236}">
                <a16:creationId xmlns:a16="http://schemas.microsoft.com/office/drawing/2014/main" id="{C7A53452-085E-405C-975D-3771A6F077B3}"/>
              </a:ext>
            </a:extLst>
          </p:cNvPr>
          <p:cNvPicPr>
            <a:picLocks xmlns:a="http://schemas.openxmlformats.org/drawingml/2006/main" noChangeAspect="1"/>
          </p:cNvPicPr>
          <p:nvPr/>
        </p:nvPicPr>
        <p:blipFill>
          <a:blip xmlns:r="http://schemas.openxmlformats.org/officeDocument/2006/relationships" xmlns:a="http://schemas.openxmlformats.org/drawingml/2006/main" r:embed="R9c621fc3437040b7"/>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3" name="wordmark">
            <a:extLst xmlns:a="http://schemas.openxmlformats.org/drawingml/2006/main">
              <a:ext uri="{FF2B5EF4-FFF2-40B4-BE49-F238E27FC236}">
                <a16:creationId xmlns:a16="http://schemas.microsoft.com/office/drawing/2014/main" id="{A60A190E-7A1C-4557-9EF6-633FE40E9C15}"/>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4" name="brand-label">
            <a:extLst xmlns:a="http://schemas.openxmlformats.org/drawingml/2006/main">
              <a:ext uri="{FF2B5EF4-FFF2-40B4-BE49-F238E27FC236}">
                <a16:creationId xmlns:a16="http://schemas.microsoft.com/office/drawing/2014/main" id="{8E91E7BE-7DA1-449A-8564-E57A899B14D3}"/>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5" name="tagline">
            <a:extLst xmlns:a="http://schemas.openxmlformats.org/drawingml/2006/main">
              <a:ext uri="{FF2B5EF4-FFF2-40B4-BE49-F238E27FC236}">
                <a16:creationId xmlns:a16="http://schemas.microsoft.com/office/drawing/2014/main" id="{4BDCB92C-2AD0-4406-B11D-6E60705062BB}"/>
              </a:ext>
            </a:extLst>
          </p:cNvPr>
          <p:cNvSpPr>
            <a:spLocks xmlns:a="http://schemas.openxmlformats.org/drawingml/2006/main" noGrp="1"/>
          </p:cNvSpPr>
          <p:nvPr/>
        </p:nvSpPr>
        <p:spPr>
          <a:xfrm xmlns:a="http://schemas.openxmlformats.org/drawingml/2006/main">
            <a:off x="685800" y="1181100"/>
            <a:ext cx="5381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356D42"/>
                </a:solidFill>
                <a:latin typeface="Arial"/>
                <a:ea typeface="Arial"/>
                <a:cs typeface="Arial"/>
              </a:defRPr>
            </a:defPPr>
          </a:lstStyle>
          <a:p xmlns:a="http://schemas.openxmlformats.org/drawingml/2006/main">
            <a:pPr algn="l">
              <a:lnSpc>
                <a:spcPct val="108000"/>
              </a:lnSpc>
              <a:buNone/>
              <a:defRPr sz="1725" b="1">
                <a:solidFill>
                  <a:srgbClr val="356D42"/>
                </a:solidFill>
                <a:latin typeface="Arial"/>
                <a:ea typeface="Arial"/>
                <a:cs typeface="Arial"/>
              </a:defRPr>
            </a:pPr>
            <a:r>
              <a:rPr sz="1725" b="1">
                <a:solidFill>
                  <a:srgbClr val="356D42"/>
                </a:solidFill>
                <a:latin typeface="Arial"/>
                <a:ea typeface="Arial"/>
                <a:cs typeface="Arial"/>
              </a:rPr>
              <a:t>Building Performance, Proven.</a:t>
            </a:r>
          </a:p>
        </p:txBody>
      </p:sp>
      <p:sp>
        <p:nvSpPr>
          <p:cNvPr id="6" name="cover-title">
            <a:extLst xmlns:a="http://schemas.openxmlformats.org/drawingml/2006/main">
              <a:ext uri="{FF2B5EF4-FFF2-40B4-BE49-F238E27FC236}">
                <a16:creationId xmlns:a16="http://schemas.microsoft.com/office/drawing/2014/main" id="{10496627-F6F7-42E4-ADBE-0AF62E91D7FE}"/>
              </a:ext>
            </a:extLst>
          </p:cNvPr>
          <p:cNvSpPr>
            <a:spLocks xmlns:a="http://schemas.openxmlformats.org/drawingml/2006/main" noGrp="1"/>
          </p:cNvSpPr>
          <p:nvPr/>
        </p:nvSpPr>
        <p:spPr>
          <a:xfrm xmlns:a="http://schemas.openxmlformats.org/drawingml/2006/main">
            <a:off x="685800" y="1819275"/>
            <a:ext cx="5810250" cy="2295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275" b="1">
                <a:solidFill>
                  <a:srgbClr val="132238"/>
                </a:solidFill>
                <a:latin typeface="Arial"/>
                <a:ea typeface="Arial"/>
                <a:cs typeface="Arial"/>
              </a:defRPr>
            </a:defPPr>
          </a:lstStyle>
          <a:p xmlns:a="http://schemas.openxmlformats.org/drawingml/2006/main">
            <a:pPr algn="l">
              <a:lnSpc>
                <a:spcPct val="108000"/>
              </a:lnSpc>
              <a:buNone/>
              <a:defRPr sz="4275" b="1">
                <a:solidFill>
                  <a:srgbClr val="132238"/>
                </a:solidFill>
                <a:latin typeface="Arial"/>
                <a:ea typeface="Arial"/>
                <a:cs typeface="Arial"/>
              </a:defRPr>
            </a:pPr>
            <a:r>
              <a:rPr sz="4275" b="1">
                <a:solidFill>
                  <a:srgbClr val="132238"/>
                </a:solidFill>
                <a:latin typeface="Arial"/>
                <a:ea typeface="Arial"/>
                <a:cs typeface="Arial"/>
              </a:rPr>
              <a:t>AI energy</a:t>
            </a:r>
          </a:p>
          <a:p xmlns:a="http://schemas.openxmlformats.org/drawingml/2006/main">
            <a:pPr algn="l">
              <a:lnSpc>
                <a:spcPct val="108000"/>
              </a:lnSpc>
              <a:buNone/>
              <a:defRPr sz="4275" b="1">
                <a:solidFill>
                  <a:srgbClr val="132238"/>
                </a:solidFill>
                <a:latin typeface="Arial"/>
                <a:ea typeface="Arial"/>
                <a:cs typeface="Arial"/>
              </a:defRPr>
            </a:pPr>
            <a:r>
              <a:rPr sz="4275" b="1">
                <a:solidFill>
                  <a:srgbClr val="132238"/>
                </a:solidFill>
                <a:latin typeface="Arial"/>
                <a:ea typeface="Arial"/>
                <a:cs typeface="Arial"/>
              </a:rPr>
              <a:t>management</a:t>
            </a:r>
          </a:p>
          <a:p xmlns:a="http://schemas.openxmlformats.org/drawingml/2006/main">
            <a:pPr algn="l">
              <a:lnSpc>
                <a:spcPct val="108000"/>
              </a:lnSpc>
              <a:buNone/>
              <a:defRPr sz="4275" b="1">
                <a:solidFill>
                  <a:srgbClr val="132238"/>
                </a:solidFill>
                <a:latin typeface="Arial"/>
                <a:ea typeface="Arial"/>
                <a:cs typeface="Arial"/>
              </a:defRPr>
            </a:pPr>
            <a:r>
              <a:rPr sz="4275" b="1">
                <a:solidFill>
                  <a:srgbClr val="132238"/>
                </a:solidFill>
                <a:latin typeface="Arial"/>
                <a:ea typeface="Arial"/>
                <a:cs typeface="Arial"/>
              </a:rPr>
              <a:t>for better buildings</a:t>
            </a:r>
          </a:p>
        </p:txBody>
      </p:sp>
      <p:sp>
        <p:nvSpPr>
          <p:cNvPr id="7" name="cover-subtitle">
            <a:extLst xmlns:a="http://schemas.openxmlformats.org/drawingml/2006/main">
              <a:ext uri="{FF2B5EF4-FFF2-40B4-BE49-F238E27FC236}">
                <a16:creationId xmlns:a16="http://schemas.microsoft.com/office/drawing/2014/main" id="{AF0B265D-A694-46F4-99D2-908925434BD5}"/>
              </a:ext>
            </a:extLst>
          </p:cNvPr>
          <p:cNvSpPr>
            <a:spLocks xmlns:a="http://schemas.openxmlformats.org/drawingml/2006/main" noGrp="1"/>
          </p:cNvSpPr>
          <p:nvPr/>
        </p:nvSpPr>
        <p:spPr>
          <a:xfrm xmlns:a="http://schemas.openxmlformats.org/drawingml/2006/main">
            <a:off x="685800" y="4410075"/>
            <a:ext cx="5181600" cy="971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132238"/>
                </a:solidFill>
                <a:latin typeface="Arial"/>
                <a:ea typeface="Arial"/>
                <a:cs typeface="Arial"/>
              </a:defRPr>
            </a:defPPr>
          </a:lstStyle>
          <a:p xmlns:a="http://schemas.openxmlformats.org/drawingml/2006/main">
            <a:pPr algn="l">
              <a:lnSpc>
                <a:spcPct val="108000"/>
              </a:lnSpc>
              <a:buNone/>
              <a:defRPr sz="2025" b="0">
                <a:solidFill>
                  <a:srgbClr val="132238"/>
                </a:solidFill>
                <a:latin typeface="Arial"/>
                <a:ea typeface="Arial"/>
                <a:cs typeface="Arial"/>
              </a:defRPr>
            </a:pPr>
            <a:r>
              <a:rPr sz="2025" b="0">
                <a:solidFill>
                  <a:srgbClr val="132238"/>
                </a:solidFill>
                <a:latin typeface="Arial"/>
                <a:ea typeface="Arial"/>
                <a:cs typeface="Arial"/>
              </a:rPr>
              <a:t>Technical selection guide for existing office buildings.</a:t>
            </a:r>
          </a:p>
        </p:txBody>
      </p:sp>
      <p:sp>
        <p:nvSpPr>
          <p:cNvPr id="8" name="service-summary">
            <a:extLst xmlns:a="http://schemas.openxmlformats.org/drawingml/2006/main">
              <a:ext uri="{FF2B5EF4-FFF2-40B4-BE49-F238E27FC236}">
                <a16:creationId xmlns:a16="http://schemas.microsoft.com/office/drawing/2014/main" id="{B2D5D27B-CA8A-49ED-A026-6998BC7557E5}"/>
              </a:ext>
            </a:extLst>
          </p:cNvPr>
          <p:cNvSpPr>
            <a:spLocks xmlns:a="http://schemas.openxmlformats.org/drawingml/2006/main" noGrp="1"/>
          </p:cNvSpPr>
          <p:nvPr/>
        </p:nvSpPr>
        <p:spPr>
          <a:xfrm xmlns:a="http://schemas.openxmlformats.org/drawingml/2006/main">
            <a:off x="685800" y="5591175"/>
            <a:ext cx="495300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0">
                <a:solidFill>
                  <a:srgbClr val="356D42"/>
                </a:solidFill>
                <a:latin typeface="Arial"/>
                <a:ea typeface="Arial"/>
                <a:cs typeface="Arial"/>
              </a:defRPr>
            </a:defPPr>
          </a:lstStyle>
          <a:p xmlns:a="http://schemas.openxmlformats.org/drawingml/2006/main">
            <a:pPr algn="l">
              <a:lnSpc>
                <a:spcPct val="108000"/>
              </a:lnSpc>
              <a:buNone/>
              <a:defRPr sz="1500" b="0">
                <a:solidFill>
                  <a:srgbClr val="356D42"/>
                </a:solidFill>
                <a:latin typeface="Arial"/>
                <a:ea typeface="Arial"/>
                <a:cs typeface="Arial"/>
              </a:defRPr>
            </a:pPr>
            <a:r>
              <a:rPr sz="1500" b="0">
                <a:solidFill>
                  <a:srgbClr val="356D42"/>
                </a:solidFill>
                <a:latin typeface="Arial"/>
                <a:ea typeface="Arial"/>
                <a:cs typeface="Arial"/>
              </a:rPr>
              <a:t>AI Energy Management</a:t>
            </a:r>
          </a:p>
          <a:p xmlns:a="http://schemas.openxmlformats.org/drawingml/2006/main">
            <a:pPr algn="l">
              <a:lnSpc>
                <a:spcPct val="108000"/>
              </a:lnSpc>
              <a:buNone/>
              <a:defRPr sz="1500" b="0">
                <a:solidFill>
                  <a:srgbClr val="356D42"/>
                </a:solidFill>
                <a:latin typeface="Arial"/>
                <a:ea typeface="Arial"/>
                <a:cs typeface="Arial"/>
              </a:defRPr>
            </a:pPr>
            <a:r>
              <a:rPr sz="1500" b="0">
                <a:solidFill>
                  <a:srgbClr val="356D42"/>
                </a:solidFill>
                <a:latin typeface="Arial"/>
                <a:ea typeface="Arial"/>
                <a:cs typeface="Arial"/>
              </a:rPr>
              <a:t>Retrofit Engineering</a:t>
            </a:r>
          </a:p>
          <a:p xmlns:a="http://schemas.openxmlformats.org/drawingml/2006/main">
            <a:pPr algn="l">
              <a:lnSpc>
                <a:spcPct val="108000"/>
              </a:lnSpc>
              <a:buNone/>
              <a:defRPr sz="1500" b="0">
                <a:solidFill>
                  <a:srgbClr val="356D42"/>
                </a:solidFill>
                <a:latin typeface="Arial"/>
                <a:ea typeface="Arial"/>
                <a:cs typeface="Arial"/>
              </a:defRPr>
            </a:pPr>
            <a:r>
              <a:rPr sz="1500" b="0">
                <a:solidFill>
                  <a:srgbClr val="356D42"/>
                </a:solidFill>
                <a:latin typeface="Arial"/>
                <a:ea typeface="Arial"/>
                <a:cs typeface="Arial"/>
              </a:rPr>
              <a:t>Managed Performance</a:t>
            </a:r>
          </a:p>
        </p:txBody>
      </p:sp>
      <p:sp>
        <p:nvSpPr>
          <p:cNvPr id="9" name="image-caption">
            <a:extLst xmlns:a="http://schemas.openxmlformats.org/drawingml/2006/main">
              <a:ext uri="{FF2B5EF4-FFF2-40B4-BE49-F238E27FC236}">
                <a16:creationId xmlns:a16="http://schemas.microsoft.com/office/drawing/2014/main" id="{27663800-903C-46D7-AB44-509B57B378BB}"/>
              </a:ext>
            </a:extLst>
          </p:cNvPr>
          <p:cNvSpPr>
            <a:spLocks xmlns:a="http://schemas.openxmlformats.org/drawingml/2006/main" noGrp="1"/>
          </p:cNvSpPr>
          <p:nvPr/>
        </p:nvSpPr>
        <p:spPr>
          <a:xfrm xmlns:a="http://schemas.openxmlformats.org/drawingml/2006/main">
            <a:off x="9467850" y="6524625"/>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975" b="0">
                <a:solidFill>
                  <a:srgbClr val="132238"/>
                </a:solidFill>
                <a:latin typeface="Arial"/>
                <a:ea typeface="Arial"/>
                <a:cs typeface="Arial"/>
              </a:defRPr>
            </a:defPPr>
          </a:lstStyle>
          <a:p xmlns:a="http://schemas.openxmlformats.org/drawingml/2006/main">
            <a:pPr algn="r">
              <a:lnSpc>
                <a:spcPct val="108000"/>
              </a:lnSpc>
              <a:buNone/>
              <a:defRPr sz="975" b="0">
                <a:solidFill>
                  <a:srgbClr val="132238"/>
                </a:solidFill>
                <a:latin typeface="Arial"/>
                <a:ea typeface="Arial"/>
                <a:cs typeface="Arial"/>
              </a:defRPr>
            </a:pPr>
            <a:r>
              <a:rPr sz="975" b="0">
                <a:solidFill>
                  <a:srgbClr val="132238"/>
                </a:solidFill>
                <a:latin typeface="Arial"/>
                <a:ea typeface="Arial"/>
                <a:cs typeface="Arial"/>
              </a:rPr>
              <a:t>Illustrative building scene</a:t>
            </a:r>
          </a:p>
        </p:txBody>
      </p:sp>
    </p:spTree>
    <p:extLst>
      <p:ext uri="{BB962C8B-B14F-4D97-AF65-F5344CB8AC3E}">
        <p14:creationId xmlns:p14="http://schemas.microsoft.com/office/powerpoint/2010/main" val="41298442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20" name="">
            <a:extLst xmlns:a="http://schemas.openxmlformats.org/drawingml/2006/main">
              <a:ext uri="{FF2B5EF4-FFF2-40B4-BE49-F238E27FC236}">
                <a16:creationId xmlns:a16="http://schemas.microsoft.com/office/drawing/2014/main" id="{738439ED-0213-48F4-8E65-56F5B7701462}"/>
              </a:ext>
            </a:extLst>
          </p:cNvPr>
          <p:cNvPicPr>
            <a:picLocks xmlns:a="http://schemas.openxmlformats.org/drawingml/2006/main" noChangeAspect="1"/>
          </p:cNvPicPr>
          <p:nvPr/>
        </p:nvPicPr>
        <p:blipFill>
          <a:blip xmlns:r="http://schemas.openxmlformats.org/officeDocument/2006/relationships" xmlns:a="http://schemas.openxmlformats.org/drawingml/2006/main" r:embed="R2803f7b2a39a43cf"/>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4BF22C68-1852-443C-8914-FF5E17CA46BB}"/>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5011EF9D-AC50-41F9-AD6A-E3D9F12A5E41}"/>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E952A409-5A4C-4601-B1AE-934AC72FF368}"/>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Define the operating boundary before choosing the tools</a:t>
            </a:r>
          </a:p>
        </p:txBody>
      </p:sp>
      <p:sp>
        <p:nvSpPr>
          <p:cNvPr id="5" name="subtitle">
            <a:extLst xmlns:a="http://schemas.openxmlformats.org/drawingml/2006/main">
              <a:ext uri="{FF2B5EF4-FFF2-40B4-BE49-F238E27FC236}">
                <a16:creationId xmlns:a16="http://schemas.microsoft.com/office/drawing/2014/main" id="{ED2DE118-6845-4D66-A0D0-4F17E77F586D}"/>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Begin with one existing office building and owner-controlled common services.</a:t>
            </a:r>
          </a:p>
        </p:txBody>
      </p:sp>
      <p:sp>
        <p:nvSpPr>
          <p:cNvPr id="6" name="footer">
            <a:extLst xmlns:a="http://schemas.openxmlformats.org/drawingml/2006/main">
              <a:ext uri="{FF2B5EF4-FFF2-40B4-BE49-F238E27FC236}">
                <a16:creationId xmlns:a16="http://schemas.microsoft.com/office/drawing/2014/main" id="{17A0B8EE-B3B6-4E6E-9443-D26D1D523854}"/>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D05DF136-3267-4FD9-B574-AFFE64885D0D}"/>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02</a:t>
            </a:r>
          </a:p>
        </p:txBody>
      </p:sp>
      <p:sp>
        <p:nvSpPr>
          <p:cNvPr id="8" name="performance-boundary">
            <a:extLst xmlns:a="http://schemas.openxmlformats.org/drawingml/2006/main">
              <a:ext uri="{FF2B5EF4-FFF2-40B4-BE49-F238E27FC236}">
                <a16:creationId xmlns:a16="http://schemas.microsoft.com/office/drawing/2014/main" id="{AD4C14E5-50ED-4377-8162-3BFA4EA4D88B}"/>
              </a:ext>
            </a:extLst>
          </p:cNvPr>
          <p:cNvSpPr>
            <a:spLocks xmlns:a="http://schemas.openxmlformats.org/drawingml/2006/main" noGrp="1"/>
          </p:cNvSpPr>
          <p:nvPr/>
        </p:nvSpPr>
        <p:spPr>
          <a:xfrm xmlns:a="http://schemas.openxmlformats.org/drawingml/2006/main">
            <a:off x="685800" y="3028950"/>
            <a:ext cx="4248150" cy="2238375"/>
          </a:xfrm>
          <a:prstGeom xmlns:a="http://schemas.openxmlformats.org/drawingml/2006/main" prst="rect">
            <a:avLst/>
          </a:prstGeom>
          <a:solidFill xmlns:a="http://schemas.openxmlformats.org/drawingml/2006/main">
            <a:srgbClr val="F5F7F2"/>
          </a:solidFill>
          <a:ln xmlns:a="http://schemas.openxmlformats.org/drawingml/2006/main" w="19050">
            <a:solidFill>
              <a:srgbClr val="5C9952"/>
            </a:solidFill>
            <a:prstDash val="solid"/>
          </a:ln>
        </p:spPr>
      </p:sp>
      <p:sp>
        <p:nvSpPr>
          <p:cNvPr id="9" name="boundary-label">
            <a:extLst xmlns:a="http://schemas.openxmlformats.org/drawingml/2006/main">
              <a:ext uri="{FF2B5EF4-FFF2-40B4-BE49-F238E27FC236}">
                <a16:creationId xmlns:a16="http://schemas.microsoft.com/office/drawing/2014/main" id="{00ABF7AB-7823-4555-A58D-1474410485E0}"/>
              </a:ext>
            </a:extLst>
          </p:cNvPr>
          <p:cNvSpPr>
            <a:spLocks xmlns:a="http://schemas.openxmlformats.org/drawingml/2006/main" noGrp="1"/>
          </p:cNvSpPr>
          <p:nvPr/>
        </p:nvSpPr>
        <p:spPr>
          <a:xfrm xmlns:a="http://schemas.openxmlformats.org/drawingml/2006/main">
            <a:off x="981075" y="3333750"/>
            <a:ext cx="3629025"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356D42"/>
                </a:solidFill>
                <a:latin typeface="Arial"/>
                <a:ea typeface="Arial"/>
                <a:cs typeface="Arial"/>
              </a:defRPr>
            </a:defPPr>
          </a:lstStyle>
          <a:p xmlns:a="http://schemas.openxmlformats.org/drawingml/2006/main">
            <a:pPr algn="l">
              <a:lnSpc>
                <a:spcPct val="108000"/>
              </a:lnSpc>
              <a:buNone/>
              <a:defRPr sz="2325" b="1">
                <a:solidFill>
                  <a:srgbClr val="356D42"/>
                </a:solidFill>
                <a:latin typeface="Arial"/>
                <a:ea typeface="Arial"/>
                <a:cs typeface="Arial"/>
              </a:defRPr>
            </a:pPr>
            <a:r>
              <a:rPr sz="2325" b="1">
                <a:solidFill>
                  <a:srgbClr val="356D42"/>
                </a:solidFill>
                <a:latin typeface="Arial"/>
                <a:ea typeface="Arial"/>
                <a:cs typeface="Arial"/>
              </a:rPr>
              <a:t>One agreed building performance scope</a:t>
            </a:r>
          </a:p>
        </p:txBody>
      </p:sp>
      <p:sp>
        <p:nvSpPr>
          <p:cNvPr id="10" name="boundary-definition">
            <a:extLst xmlns:a="http://schemas.openxmlformats.org/drawingml/2006/main">
              <a:ext uri="{FF2B5EF4-FFF2-40B4-BE49-F238E27FC236}">
                <a16:creationId xmlns:a16="http://schemas.microsoft.com/office/drawing/2014/main" id="{3AC44503-8FDD-4EFD-9D15-7992AF638D3E}"/>
              </a:ext>
            </a:extLst>
          </p:cNvPr>
          <p:cNvSpPr>
            <a:spLocks xmlns:a="http://schemas.openxmlformats.org/drawingml/2006/main" noGrp="1"/>
          </p:cNvSpPr>
          <p:nvPr/>
        </p:nvSpPr>
        <p:spPr>
          <a:xfrm xmlns:a="http://schemas.openxmlformats.org/drawingml/2006/main">
            <a:off x="981075" y="4362450"/>
            <a:ext cx="3571875"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Measurable systems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Agreed operating authority</a:t>
            </a:r>
          </a:p>
        </p:txBody>
      </p:sp>
      <p:sp>
        <p:nvSpPr>
          <p:cNvPr id="11" name="body">
            <a:extLst xmlns:a="http://schemas.openxmlformats.org/drawingml/2006/main">
              <a:ext uri="{FF2B5EF4-FFF2-40B4-BE49-F238E27FC236}">
                <a16:creationId xmlns:a16="http://schemas.microsoft.com/office/drawing/2014/main" id="{93D68428-EE40-449D-90FE-ED2BF052217C}"/>
              </a:ext>
            </a:extLst>
          </p:cNvPr>
          <p:cNvSpPr>
            <a:spLocks xmlns:a="http://schemas.openxmlformats.org/drawingml/2006/main" noGrp="1"/>
          </p:cNvSpPr>
          <p:nvPr/>
        </p:nvSpPr>
        <p:spPr>
          <a:xfrm xmlns:a="http://schemas.openxmlformats.org/drawingml/2006/main">
            <a:off x="5343525" y="305752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01</a:t>
            </a:r>
          </a:p>
        </p:txBody>
      </p:sp>
      <p:sp>
        <p:nvSpPr>
          <p:cNvPr id="12" name="body">
            <a:extLst xmlns:a="http://schemas.openxmlformats.org/drawingml/2006/main">
              <a:ext uri="{FF2B5EF4-FFF2-40B4-BE49-F238E27FC236}">
                <a16:creationId xmlns:a16="http://schemas.microsoft.com/office/drawing/2014/main" id="{D114CD93-7C04-498E-9F2D-753092F0FEDB}"/>
              </a:ext>
            </a:extLst>
          </p:cNvPr>
          <p:cNvSpPr>
            <a:spLocks xmlns:a="http://schemas.openxmlformats.org/drawingml/2006/main" noGrp="1"/>
          </p:cNvSpPr>
          <p:nvPr/>
        </p:nvSpPr>
        <p:spPr>
          <a:xfrm xmlns:a="http://schemas.openxmlformats.org/drawingml/2006/main">
            <a:off x="5915025" y="3057525"/>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Electricity, water and cooling consumption</a:t>
            </a:r>
          </a:p>
        </p:txBody>
      </p:sp>
      <p:sp>
        <p:nvSpPr>
          <p:cNvPr id="13" name="body">
            <a:extLst xmlns:a="http://schemas.openxmlformats.org/drawingml/2006/main">
              <a:ext uri="{FF2B5EF4-FFF2-40B4-BE49-F238E27FC236}">
                <a16:creationId xmlns:a16="http://schemas.microsoft.com/office/drawing/2014/main" id="{DD8E21C1-EC83-486A-BE74-6FB6B78CB4EB}"/>
              </a:ext>
            </a:extLst>
          </p:cNvPr>
          <p:cNvSpPr>
            <a:spLocks xmlns:a="http://schemas.openxmlformats.org/drawingml/2006/main" noGrp="1"/>
          </p:cNvSpPr>
          <p:nvPr/>
        </p:nvSpPr>
        <p:spPr>
          <a:xfrm xmlns:a="http://schemas.openxmlformats.org/drawingml/2006/main">
            <a:off x="5343525" y="3638550"/>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02</a:t>
            </a:r>
          </a:p>
        </p:txBody>
      </p:sp>
      <p:sp>
        <p:nvSpPr>
          <p:cNvPr id="14" name="body">
            <a:extLst xmlns:a="http://schemas.openxmlformats.org/drawingml/2006/main">
              <a:ext uri="{FF2B5EF4-FFF2-40B4-BE49-F238E27FC236}">
                <a16:creationId xmlns:a16="http://schemas.microsoft.com/office/drawing/2014/main" id="{7F1347FC-D330-4793-9EBC-73FF06122D94}"/>
              </a:ext>
            </a:extLst>
          </p:cNvPr>
          <p:cNvSpPr>
            <a:spLocks xmlns:a="http://schemas.openxmlformats.org/drawingml/2006/main" noGrp="1"/>
          </p:cNvSpPr>
          <p:nvPr/>
        </p:nvSpPr>
        <p:spPr>
          <a:xfrm xmlns:a="http://schemas.openxmlformats.org/drawingml/2006/main">
            <a:off x="5915025" y="3638550"/>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On-site plant or customer-side district cooling</a:t>
            </a:r>
          </a:p>
        </p:txBody>
      </p:sp>
      <p:sp>
        <p:nvSpPr>
          <p:cNvPr id="15" name="body">
            <a:extLst xmlns:a="http://schemas.openxmlformats.org/drawingml/2006/main">
              <a:ext uri="{FF2B5EF4-FFF2-40B4-BE49-F238E27FC236}">
                <a16:creationId xmlns:a16="http://schemas.microsoft.com/office/drawing/2014/main" id="{DC6870D7-196C-4B70-9C7F-048E586C8FA5}"/>
              </a:ext>
            </a:extLst>
          </p:cNvPr>
          <p:cNvSpPr>
            <a:spLocks xmlns:a="http://schemas.openxmlformats.org/drawingml/2006/main" noGrp="1"/>
          </p:cNvSpPr>
          <p:nvPr/>
        </p:nvSpPr>
        <p:spPr>
          <a:xfrm xmlns:a="http://schemas.openxmlformats.org/drawingml/2006/main">
            <a:off x="5343525" y="421957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03</a:t>
            </a:r>
          </a:p>
        </p:txBody>
      </p:sp>
      <p:sp>
        <p:nvSpPr>
          <p:cNvPr id="16" name="body">
            <a:extLst xmlns:a="http://schemas.openxmlformats.org/drawingml/2006/main">
              <a:ext uri="{FF2B5EF4-FFF2-40B4-BE49-F238E27FC236}">
                <a16:creationId xmlns:a16="http://schemas.microsoft.com/office/drawing/2014/main" id="{C4B59AA4-0719-425C-A02E-F74549C58077}"/>
              </a:ext>
            </a:extLst>
          </p:cNvPr>
          <p:cNvSpPr>
            <a:spLocks xmlns:a="http://schemas.openxmlformats.org/drawingml/2006/main" noGrp="1"/>
          </p:cNvSpPr>
          <p:nvPr/>
        </p:nvSpPr>
        <p:spPr>
          <a:xfrm xmlns:a="http://schemas.openxmlformats.org/drawingml/2006/main">
            <a:off x="5915025" y="4219575"/>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Owner-controlled HVAC and common areas</a:t>
            </a:r>
          </a:p>
        </p:txBody>
      </p:sp>
      <p:sp>
        <p:nvSpPr>
          <p:cNvPr id="17" name="body">
            <a:extLst xmlns:a="http://schemas.openxmlformats.org/drawingml/2006/main">
              <a:ext uri="{FF2B5EF4-FFF2-40B4-BE49-F238E27FC236}">
                <a16:creationId xmlns:a16="http://schemas.microsoft.com/office/drawing/2014/main" id="{E4A3E9BA-D208-47D3-A412-F1919079F96D}"/>
              </a:ext>
            </a:extLst>
          </p:cNvPr>
          <p:cNvSpPr>
            <a:spLocks xmlns:a="http://schemas.openxmlformats.org/drawingml/2006/main" noGrp="1"/>
          </p:cNvSpPr>
          <p:nvPr/>
        </p:nvSpPr>
        <p:spPr>
          <a:xfrm xmlns:a="http://schemas.openxmlformats.org/drawingml/2006/main">
            <a:off x="5343525" y="4800600"/>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1">
                <a:solidFill>
                  <a:srgbClr val="5C9952"/>
                </a:solidFill>
                <a:latin typeface="Arial"/>
                <a:ea typeface="Arial"/>
                <a:cs typeface="Arial"/>
              </a:defRPr>
            </a:defPPr>
          </a:lstStyle>
          <a:p xmlns:a="http://schemas.openxmlformats.org/drawingml/2006/main">
            <a:pPr algn="l">
              <a:lnSpc>
                <a:spcPct val="108000"/>
              </a:lnSpc>
              <a:buNone/>
              <a:defRPr sz="1650" b="1">
                <a:solidFill>
                  <a:srgbClr val="5C9952"/>
                </a:solidFill>
                <a:latin typeface="Arial"/>
                <a:ea typeface="Arial"/>
                <a:cs typeface="Arial"/>
              </a:defRPr>
            </a:pPr>
            <a:r>
              <a:rPr sz="1650" b="1">
                <a:solidFill>
                  <a:srgbClr val="5C9952"/>
                </a:solidFill>
                <a:latin typeface="Arial"/>
                <a:ea typeface="Arial"/>
                <a:cs typeface="Arial"/>
              </a:rPr>
              <a:t>04</a:t>
            </a:r>
          </a:p>
        </p:txBody>
      </p:sp>
      <p:sp>
        <p:nvSpPr>
          <p:cNvPr id="18" name="body">
            <a:extLst xmlns:a="http://schemas.openxmlformats.org/drawingml/2006/main">
              <a:ext uri="{FF2B5EF4-FFF2-40B4-BE49-F238E27FC236}">
                <a16:creationId xmlns:a16="http://schemas.microsoft.com/office/drawing/2014/main" id="{F2FEF525-DD03-4121-A412-296F130E5698}"/>
              </a:ext>
            </a:extLst>
          </p:cNvPr>
          <p:cNvSpPr>
            <a:spLocks xmlns:a="http://schemas.openxmlformats.org/drawingml/2006/main" noGrp="1"/>
          </p:cNvSpPr>
          <p:nvPr/>
        </p:nvSpPr>
        <p:spPr>
          <a:xfrm xmlns:a="http://schemas.openxmlformats.org/drawingml/2006/main">
            <a:off x="5915025" y="4800600"/>
            <a:ext cx="549592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Relevant comfort and equipment-availability data</a:t>
            </a:r>
          </a:p>
        </p:txBody>
      </p:sp>
      <p:sp>
        <p:nvSpPr>
          <p:cNvPr id="19" name="tenant-boundary">
            <a:extLst xmlns:a="http://schemas.openxmlformats.org/drawingml/2006/main">
              <a:ext uri="{FF2B5EF4-FFF2-40B4-BE49-F238E27FC236}">
                <a16:creationId xmlns:a16="http://schemas.microsoft.com/office/drawing/2014/main" id="{9A5BB1B9-F4BE-4EB1-A3A5-4DAD087FF10D}"/>
              </a:ext>
            </a:extLst>
          </p:cNvPr>
          <p:cNvSpPr>
            <a:spLocks xmlns:a="http://schemas.openxmlformats.org/drawingml/2006/main" noGrp="1"/>
          </p:cNvSpPr>
          <p:nvPr/>
        </p:nvSpPr>
        <p:spPr>
          <a:xfrm xmlns:a="http://schemas.openxmlformats.org/drawingml/2006/main">
            <a:off x="685800" y="5667375"/>
            <a:ext cx="1057275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Tenant-controlled areas and future extensions follow a separate agreed scope.</a:t>
            </a:r>
          </a:p>
        </p:txBody>
      </p:sp>
    </p:spTree>
    <p:extLst>
      <p:ext uri="{BB962C8B-B14F-4D97-AF65-F5344CB8AC3E}">
        <p14:creationId xmlns:p14="http://schemas.microsoft.com/office/powerpoint/2010/main" val="60483485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6736DEC7-0CD3-4A21-9822-0D3FF96E5195}"/>
              </a:ext>
            </a:extLst>
          </p:cNvPr>
          <p:cNvPicPr>
            <a:picLocks xmlns:a="http://schemas.openxmlformats.org/drawingml/2006/main" noChangeAspect="1"/>
          </p:cNvPicPr>
          <p:nvPr/>
        </p:nvPicPr>
        <p:blipFill>
          <a:blip xmlns:r="http://schemas.openxmlformats.org/officeDocument/2006/relationships" xmlns:a="http://schemas.openxmlformats.org/drawingml/2006/main" r:embed="Rd55d98d5fefc44ce"/>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42A778BC-1B1D-484B-AC51-A51505ECF4B4}"/>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06559873-789E-445D-BF2A-840F61A12216}"/>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E01C515F-0E34-414B-A222-AC4D4FE9645D}"/>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The energy core connects to existing building systems</a:t>
            </a:r>
          </a:p>
        </p:txBody>
      </p:sp>
      <p:sp>
        <p:nvSpPr>
          <p:cNvPr id="5" name="subtitle">
            <a:extLst xmlns:a="http://schemas.openxmlformats.org/drawingml/2006/main">
              <a:ext uri="{FF2B5EF4-FFF2-40B4-BE49-F238E27FC236}">
                <a16:creationId xmlns:a16="http://schemas.microsoft.com/office/drawing/2014/main" id="{AF785237-0956-4A35-A182-C3B6128AF347}"/>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Separate software analysis from field integration, construction and site execution.</a:t>
            </a:r>
          </a:p>
        </p:txBody>
      </p:sp>
      <p:sp>
        <p:nvSpPr>
          <p:cNvPr id="6" name="footer">
            <a:extLst xmlns:a="http://schemas.openxmlformats.org/drawingml/2006/main">
              <a:ext uri="{FF2B5EF4-FFF2-40B4-BE49-F238E27FC236}">
                <a16:creationId xmlns:a16="http://schemas.microsoft.com/office/drawing/2014/main" id="{1CD5192A-C90F-4F9D-AF76-2A1BC026DF93}"/>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9F66B2CE-E516-4BBE-AC7B-03A1C02B2CC6}"/>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03</a:t>
            </a:r>
          </a:p>
        </p:txBody>
      </p:sp>
      <p:sp>
        <p:nvSpPr>
          <p:cNvPr id="8" name="row-heading-0">
            <a:extLst xmlns:a="http://schemas.openxmlformats.org/drawingml/2006/main">
              <a:ext uri="{FF2B5EF4-FFF2-40B4-BE49-F238E27FC236}">
                <a16:creationId xmlns:a16="http://schemas.microsoft.com/office/drawing/2014/main" id="{B1193BE9-4219-4A08-8923-17443D05EDF2}"/>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AI energy core</a:t>
            </a:r>
          </a:p>
        </p:txBody>
      </p:sp>
      <p:sp>
        <p:nvSpPr>
          <p:cNvPr id="9" name="row-body-0">
            <a:extLst xmlns:a="http://schemas.openxmlformats.org/drawingml/2006/main">
              <a:ext uri="{FF2B5EF4-FFF2-40B4-BE49-F238E27FC236}">
                <a16:creationId xmlns:a16="http://schemas.microsoft.com/office/drawing/2014/main" id="{E774C472-D29F-4055-A1A5-94AD63636099}"/>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Energy facts, diagnostics, forecasting, scenarios, optimization, M&amp;V, SLA and AI dialogue.</a:t>
            </a:r>
          </a:p>
        </p:txBody>
      </p:sp>
      <p:sp>
        <p:nvSpPr>
          <p:cNvPr id="10" name="row-heading-1">
            <a:extLst xmlns:a="http://schemas.openxmlformats.org/drawingml/2006/main">
              <a:ext uri="{FF2B5EF4-FFF2-40B4-BE49-F238E27FC236}">
                <a16:creationId xmlns:a16="http://schemas.microsoft.com/office/drawing/2014/main" id="{A00D6D51-B642-42E8-A39D-9FEDBBDFAD8C}"/>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Existing digital systems</a:t>
            </a:r>
          </a:p>
        </p:txBody>
      </p:sp>
      <p:sp>
        <p:nvSpPr>
          <p:cNvPr id="11" name="row-body-1">
            <a:extLst xmlns:a="http://schemas.openxmlformats.org/drawingml/2006/main">
              <a:ext uri="{FF2B5EF4-FFF2-40B4-BE49-F238E27FC236}">
                <a16:creationId xmlns:a16="http://schemas.microsoft.com/office/drawing/2014/main" id="{8B330293-D60F-4B09-A157-504490BC2F43}"/>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IoT, BMS/IBMS and FM provide data, operating context and external action status.</a:t>
            </a:r>
          </a:p>
        </p:txBody>
      </p:sp>
      <p:sp>
        <p:nvSpPr>
          <p:cNvPr id="12" name="row-heading-2">
            <a:extLst xmlns:a="http://schemas.openxmlformats.org/drawingml/2006/main">
              <a:ext uri="{FF2B5EF4-FFF2-40B4-BE49-F238E27FC236}">
                <a16:creationId xmlns:a16="http://schemas.microsoft.com/office/drawing/2014/main" id="{2C2F0DDD-9C04-4235-BC66-134BE2255FCD}"/>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Engineering delivery</a:t>
            </a:r>
          </a:p>
        </p:txBody>
      </p:sp>
      <p:sp>
        <p:nvSpPr>
          <p:cNvPr id="13" name="row-body-2">
            <a:extLst xmlns:a="http://schemas.openxmlformats.org/drawingml/2006/main">
              <a:ext uri="{FF2B5EF4-FFF2-40B4-BE49-F238E27FC236}">
                <a16:creationId xmlns:a16="http://schemas.microsoft.com/office/drawing/2014/main" id="{3F51BFE8-7DCE-4648-A4EE-D358E2AC0F6D}"/>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Metering, commissioning, control implementation and equipment works are separate delivery scopes.</a:t>
            </a:r>
          </a:p>
        </p:txBody>
      </p:sp>
      <p:sp>
        <p:nvSpPr>
          <p:cNvPr id="14" name="row-heading-3">
            <a:extLst xmlns:a="http://schemas.openxmlformats.org/drawingml/2006/main">
              <a:ext uri="{FF2B5EF4-FFF2-40B4-BE49-F238E27FC236}">
                <a16:creationId xmlns:a16="http://schemas.microsoft.com/office/drawing/2014/main" id="{75140690-D01B-48FF-9F0F-850D42FA2086}"/>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Optional extensions</a:t>
            </a:r>
          </a:p>
        </p:txBody>
      </p:sp>
      <p:sp>
        <p:nvSpPr>
          <p:cNvPr id="15" name="row-body-3">
            <a:extLst xmlns:a="http://schemas.openxmlformats.org/drawingml/2006/main">
              <a:ext uri="{FF2B5EF4-FFF2-40B4-BE49-F238E27FC236}">
                <a16:creationId xmlns:a16="http://schemas.microsoft.com/office/drawing/2014/main" id="{2D2D80E3-02B7-44E2-967A-DC2689E9EFD0}"/>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Connected services and 3D digital twins belong to the wider product family, not the core energy software.</a:t>
            </a:r>
          </a:p>
        </p:txBody>
      </p:sp>
    </p:spTree>
    <p:extLst>
      <p:ext uri="{BB962C8B-B14F-4D97-AF65-F5344CB8AC3E}">
        <p14:creationId xmlns:p14="http://schemas.microsoft.com/office/powerpoint/2010/main" val="125550333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E369AA52-5780-4485-A11D-CFD62C222377}"/>
              </a:ext>
            </a:extLst>
          </p:cNvPr>
          <p:cNvPicPr>
            <a:picLocks xmlns:a="http://schemas.openxmlformats.org/drawingml/2006/main" noChangeAspect="1"/>
          </p:cNvPicPr>
          <p:nvPr/>
        </p:nvPicPr>
        <p:blipFill>
          <a:blip xmlns:r="http://schemas.openxmlformats.org/officeDocument/2006/relationships" xmlns:a="http://schemas.openxmlformats.org/drawingml/2006/main" r:embed="R8eb9d4ad630d49d3"/>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F7C0E8B5-383F-4775-975D-40DF9ED1C61E}"/>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A474416F-CDCE-41E5-A0E5-D578DC98EDDE}"/>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7072CC72-16D9-4398-A7A8-B2F37241FA72}"/>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Four workspaces support the operating decision cycle</a:t>
            </a:r>
          </a:p>
        </p:txBody>
      </p:sp>
      <p:sp>
        <p:nvSpPr>
          <p:cNvPr id="5" name="subtitle">
            <a:extLst xmlns:a="http://schemas.openxmlformats.org/drawingml/2006/main">
              <a:ext uri="{FF2B5EF4-FFF2-40B4-BE49-F238E27FC236}">
                <a16:creationId xmlns:a16="http://schemas.microsoft.com/office/drawing/2014/main" id="{AC740282-2C87-41F8-9A3E-23F1D17495E3}"/>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The design connects everyday analysis with action and performance review.</a:t>
            </a:r>
          </a:p>
        </p:txBody>
      </p:sp>
      <p:sp>
        <p:nvSpPr>
          <p:cNvPr id="6" name="footer">
            <a:extLst xmlns:a="http://schemas.openxmlformats.org/drawingml/2006/main">
              <a:ext uri="{FF2B5EF4-FFF2-40B4-BE49-F238E27FC236}">
                <a16:creationId xmlns:a16="http://schemas.microsoft.com/office/drawing/2014/main" id="{DD5C6E79-D9B5-45A1-98BB-DCBA267C5129}"/>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BD53838D-F876-4AC5-A2B0-E0E4041CDA95}"/>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04</a:t>
            </a:r>
          </a:p>
        </p:txBody>
      </p:sp>
      <p:sp>
        <p:nvSpPr>
          <p:cNvPr id="8" name="row-heading-0">
            <a:extLst xmlns:a="http://schemas.openxmlformats.org/drawingml/2006/main">
              <a:ext uri="{FF2B5EF4-FFF2-40B4-BE49-F238E27FC236}">
                <a16:creationId xmlns:a16="http://schemas.microsoft.com/office/drawing/2014/main" id="{355715C4-A837-45B8-B51E-BFB1D17AB0A8}"/>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Understand</a:t>
            </a:r>
          </a:p>
        </p:txBody>
      </p:sp>
      <p:sp>
        <p:nvSpPr>
          <p:cNvPr id="9" name="row-body-0">
            <a:extLst xmlns:a="http://schemas.openxmlformats.org/drawingml/2006/main">
              <a:ext uri="{FF2B5EF4-FFF2-40B4-BE49-F238E27FC236}">
                <a16:creationId xmlns:a16="http://schemas.microsoft.com/office/drawing/2014/main" id="{398A76A4-09AE-40D8-8473-FA2C2A49F0CD}"/>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Overview, Energy Explorer, meter balance and 2D system/equipment views.</a:t>
            </a:r>
          </a:p>
        </p:txBody>
      </p:sp>
      <p:sp>
        <p:nvSpPr>
          <p:cNvPr id="10" name="row-heading-1">
            <a:extLst xmlns:a="http://schemas.openxmlformats.org/drawingml/2006/main">
              <a:ext uri="{FF2B5EF4-FFF2-40B4-BE49-F238E27FC236}">
                <a16:creationId xmlns:a16="http://schemas.microsoft.com/office/drawing/2014/main" id="{4A456286-8F8B-4C0B-9701-BA86413D9396}"/>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Investigate</a:t>
            </a:r>
          </a:p>
        </p:txBody>
      </p:sp>
      <p:sp>
        <p:nvSpPr>
          <p:cNvPr id="11" name="row-body-1">
            <a:extLst xmlns:a="http://schemas.openxmlformats.org/drawingml/2006/main">
              <a:ext uri="{FF2B5EF4-FFF2-40B4-BE49-F238E27FC236}">
                <a16:creationId xmlns:a16="http://schemas.microsoft.com/office/drawing/2014/main" id="{52927F1C-1206-4355-A420-DA06CA34C972}"/>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Data quality, anomaly evidence, root-cause hypotheses and impact assessment.</a:t>
            </a:r>
          </a:p>
        </p:txBody>
      </p:sp>
      <p:sp>
        <p:nvSpPr>
          <p:cNvPr id="12" name="row-heading-2">
            <a:extLst xmlns:a="http://schemas.openxmlformats.org/drawingml/2006/main">
              <a:ext uri="{FF2B5EF4-FFF2-40B4-BE49-F238E27FC236}">
                <a16:creationId xmlns:a16="http://schemas.microsoft.com/office/drawing/2014/main" id="{88D7B508-6236-4E36-A412-93448EB68258}"/>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Improve</a:t>
            </a:r>
          </a:p>
        </p:txBody>
      </p:sp>
      <p:sp>
        <p:nvSpPr>
          <p:cNvPr id="13" name="row-body-2">
            <a:extLst xmlns:a="http://schemas.openxmlformats.org/drawingml/2006/main">
              <a:ext uri="{FF2B5EF4-FFF2-40B4-BE49-F238E27FC236}">
                <a16:creationId xmlns:a16="http://schemas.microsoft.com/office/drawing/2014/main" id="{707782E5-8E4B-4455-8292-52117DD4C195}"/>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Forecasts, what-if scenarios, energy conservation measures and approved action drafts.</a:t>
            </a:r>
          </a:p>
        </p:txBody>
      </p:sp>
      <p:sp>
        <p:nvSpPr>
          <p:cNvPr id="14" name="row-heading-3">
            <a:extLst xmlns:a="http://schemas.openxmlformats.org/drawingml/2006/main">
              <a:ext uri="{FF2B5EF4-FFF2-40B4-BE49-F238E27FC236}">
                <a16:creationId xmlns:a16="http://schemas.microsoft.com/office/drawing/2014/main" id="{17A5492B-935D-4199-9DDD-E94C94E61D07}"/>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Verify</a:t>
            </a:r>
          </a:p>
        </p:txBody>
      </p:sp>
      <p:sp>
        <p:nvSpPr>
          <p:cNvPr id="15" name="row-body-3">
            <a:extLst xmlns:a="http://schemas.openxmlformats.org/drawingml/2006/main">
              <a:ext uri="{FF2B5EF4-FFF2-40B4-BE49-F238E27FC236}">
                <a16:creationId xmlns:a16="http://schemas.microsoft.com/office/drawing/2014/main" id="{DAB94DF9-FBBF-4770-9225-F95420205BC1}"/>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Baseline and M&amp;V, Triple SLA, fixed reports and evidence packages.</a:t>
            </a:r>
          </a:p>
        </p:txBody>
      </p:sp>
    </p:spTree>
    <p:extLst>
      <p:ext uri="{BB962C8B-B14F-4D97-AF65-F5344CB8AC3E}">
        <p14:creationId xmlns:p14="http://schemas.microsoft.com/office/powerpoint/2010/main" val="202934813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0435A0F2-A30D-44D9-8722-FA11C247C988}"/>
              </a:ext>
            </a:extLst>
          </p:cNvPr>
          <p:cNvCxnSpPr>
            <a:stCxn xmlns:a="http://schemas.openxmlformats.org/drawingml/2006/main" id="11" idx="3"/>
            <a:endCxn xmlns:a="http://schemas.openxmlformats.org/drawingml/2006/main" id="14" idx="1"/>
          </p:cNvCxnSpPr>
          <p:nvPr/>
        </p:nvCxnSpPr>
        <p:spPr>
          <a:xfrm xmlns:a="http://schemas.openxmlformats.org/drawingml/2006/main">
            <a:off x="7781925" y="4295775"/>
            <a:ext cx="352425"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8787856F-7D48-49D7-AEBA-1C9DAE431A80}"/>
              </a:ext>
            </a:extLst>
          </p:cNvPr>
          <p:cNvCxnSpPr>
            <a:stCxn xmlns:a="http://schemas.openxmlformats.org/drawingml/2006/main" id="8" idx="3"/>
            <a:endCxn xmlns:a="http://schemas.openxmlformats.org/drawingml/2006/main" id="11" idx="1"/>
          </p:cNvCxnSpPr>
          <p:nvPr/>
        </p:nvCxnSpPr>
        <p:spPr>
          <a:xfrm xmlns:a="http://schemas.openxmlformats.org/drawingml/2006/main">
            <a:off x="4057650" y="4295775"/>
            <a:ext cx="352425"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0" name="">
            <a:extLst xmlns:a="http://schemas.openxmlformats.org/drawingml/2006/main">
              <a:ext uri="{FF2B5EF4-FFF2-40B4-BE49-F238E27FC236}">
                <a16:creationId xmlns:a16="http://schemas.microsoft.com/office/drawing/2014/main" id="{49749553-9CF7-4909-806B-C819364E628C}"/>
              </a:ext>
            </a:extLst>
          </p:cNvPr>
          <p:cNvPicPr>
            <a:picLocks xmlns:a="http://schemas.openxmlformats.org/drawingml/2006/main" noChangeAspect="1"/>
          </p:cNvPicPr>
          <p:nvPr/>
        </p:nvPicPr>
        <p:blipFill>
          <a:blip xmlns:r="http://schemas.openxmlformats.org/officeDocument/2006/relationships" xmlns:a="http://schemas.openxmlformats.org/drawingml/2006/main" r:embed="R910002349ccc4c3c"/>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1C7E65FF-0B8E-42A7-9A31-DBB3C64B7B7B}"/>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E581AD9D-1BDC-499F-BD9A-BDE733845F76}"/>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53AFAD75-E320-4F54-BAB2-52E20DDF246A}"/>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Professional tools and AI dialogue share one evidence layer</a:t>
            </a:r>
          </a:p>
        </p:txBody>
      </p:sp>
      <p:sp>
        <p:nvSpPr>
          <p:cNvPr id="5" name="subtitle">
            <a:extLst xmlns:a="http://schemas.openxmlformats.org/drawingml/2006/main">
              <a:ext uri="{FF2B5EF4-FFF2-40B4-BE49-F238E27FC236}">
                <a16:creationId xmlns:a16="http://schemas.microsoft.com/office/drawing/2014/main" id="{A7997F2D-99B0-4676-BF39-1BA9494BF66E}"/>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The architecture makes the source of a number and the route to an action visible.</a:t>
            </a:r>
          </a:p>
        </p:txBody>
      </p:sp>
      <p:sp>
        <p:nvSpPr>
          <p:cNvPr id="6" name="footer">
            <a:extLst xmlns:a="http://schemas.openxmlformats.org/drawingml/2006/main">
              <a:ext uri="{FF2B5EF4-FFF2-40B4-BE49-F238E27FC236}">
                <a16:creationId xmlns:a16="http://schemas.microsoft.com/office/drawing/2014/main" id="{C9532E24-3344-48DD-A53F-AFE1D1C2D2B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F3F05313-C217-42EC-9913-6A83FFEA97AD}"/>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05</a:t>
            </a:r>
          </a:p>
        </p:txBody>
      </p:sp>
      <p:sp>
        <p:nvSpPr>
          <p:cNvPr id="8" name="architecture-component-0">
            <a:extLst xmlns:a="http://schemas.openxmlformats.org/drawingml/2006/main">
              <a:ext uri="{FF2B5EF4-FFF2-40B4-BE49-F238E27FC236}">
                <a16:creationId xmlns:a16="http://schemas.microsoft.com/office/drawing/2014/main" id="{5E5A669E-F990-4EBD-8404-CFA9CD2C3804}"/>
              </a:ext>
            </a:extLst>
          </p:cNvPr>
          <p:cNvSpPr>
            <a:spLocks xmlns:a="http://schemas.openxmlformats.org/drawingml/2006/main" noGrp="1"/>
          </p:cNvSpPr>
          <p:nvPr/>
        </p:nvSpPr>
        <p:spPr>
          <a:xfrm xmlns:a="http://schemas.openxmlformats.org/drawingml/2006/main">
            <a:off x="685800" y="3009900"/>
            <a:ext cx="337185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5C9952"/>
            </a:solidFill>
            <a:prstDash val="solid"/>
          </a:ln>
        </p:spPr>
      </p:sp>
      <p:sp>
        <p:nvSpPr>
          <p:cNvPr id="9" name="architecture-heading-0">
            <a:extLst xmlns:a="http://schemas.openxmlformats.org/drawingml/2006/main">
              <a:ext uri="{FF2B5EF4-FFF2-40B4-BE49-F238E27FC236}">
                <a16:creationId xmlns:a16="http://schemas.microsoft.com/office/drawing/2014/main" id="{DBFEF3F1-F087-457B-BD01-68D9D232EE04}"/>
              </a:ext>
            </a:extLst>
          </p:cNvPr>
          <p:cNvSpPr>
            <a:spLocks xmlns:a="http://schemas.openxmlformats.org/drawingml/2006/main" noGrp="1"/>
          </p:cNvSpPr>
          <p:nvPr/>
        </p:nvSpPr>
        <p:spPr>
          <a:xfrm xmlns:a="http://schemas.openxmlformats.org/drawingml/2006/main">
            <a:off x="895350" y="3190875"/>
            <a:ext cx="29527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Site information</a:t>
            </a:r>
          </a:p>
        </p:txBody>
      </p:sp>
      <p:sp>
        <p:nvSpPr>
          <p:cNvPr id="10" name="architecture-detail-0">
            <a:extLst xmlns:a="http://schemas.openxmlformats.org/drawingml/2006/main">
              <a:ext uri="{FF2B5EF4-FFF2-40B4-BE49-F238E27FC236}">
                <a16:creationId xmlns:a16="http://schemas.microsoft.com/office/drawing/2014/main" id="{428C9B15-E353-4CC7-991E-87BF3E7A6138}"/>
              </a:ext>
            </a:extLst>
          </p:cNvPr>
          <p:cNvSpPr>
            <a:spLocks xmlns:a="http://schemas.openxmlformats.org/drawingml/2006/main" noGrp="1"/>
          </p:cNvSpPr>
          <p:nvPr/>
        </p:nvSpPr>
        <p:spPr>
          <a:xfrm xmlns:a="http://schemas.openxmlformats.org/drawingml/2006/main">
            <a:off x="895350" y="4076700"/>
            <a:ext cx="295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Telemetry</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Meter topology</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Operating calendars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Approved documents</a:t>
            </a:r>
          </a:p>
        </p:txBody>
      </p:sp>
      <p:sp>
        <p:nvSpPr>
          <p:cNvPr id="11" name="architecture-component-1">
            <a:extLst xmlns:a="http://schemas.openxmlformats.org/drawingml/2006/main">
              <a:ext uri="{FF2B5EF4-FFF2-40B4-BE49-F238E27FC236}">
                <a16:creationId xmlns:a16="http://schemas.microsoft.com/office/drawing/2014/main" id="{E331C659-2B5F-4AFC-8F8B-EDFCF636BE35}"/>
              </a:ext>
            </a:extLst>
          </p:cNvPr>
          <p:cNvSpPr>
            <a:spLocks xmlns:a="http://schemas.openxmlformats.org/drawingml/2006/main" noGrp="1"/>
          </p:cNvSpPr>
          <p:nvPr/>
        </p:nvSpPr>
        <p:spPr>
          <a:xfrm xmlns:a="http://schemas.openxmlformats.org/drawingml/2006/main">
            <a:off x="4410075" y="3009900"/>
            <a:ext cx="3371850" cy="2571750"/>
          </a:xfrm>
          <a:prstGeom xmlns:a="http://schemas.openxmlformats.org/drawingml/2006/main" prst="rect">
            <a:avLst/>
          </a:prstGeom>
          <a:solidFill xmlns:a="http://schemas.openxmlformats.org/drawingml/2006/main">
            <a:srgbClr val="DDEAD9"/>
          </a:solidFill>
          <a:ln xmlns:a="http://schemas.openxmlformats.org/drawingml/2006/main" w="9525">
            <a:solidFill>
              <a:srgbClr val="5C9952"/>
            </a:solidFill>
            <a:prstDash val="solid"/>
          </a:ln>
        </p:spPr>
      </p:sp>
      <p:sp>
        <p:nvSpPr>
          <p:cNvPr id="12" name="architecture-heading-1">
            <a:extLst xmlns:a="http://schemas.openxmlformats.org/drawingml/2006/main">
              <a:ext uri="{FF2B5EF4-FFF2-40B4-BE49-F238E27FC236}">
                <a16:creationId xmlns:a16="http://schemas.microsoft.com/office/drawing/2014/main" id="{6EEBF296-DA3B-4590-8F13-B478FD3DA698}"/>
              </a:ext>
            </a:extLst>
          </p:cNvPr>
          <p:cNvSpPr>
            <a:spLocks xmlns:a="http://schemas.openxmlformats.org/drawingml/2006/main" noGrp="1"/>
          </p:cNvSpPr>
          <p:nvPr/>
        </p:nvSpPr>
        <p:spPr>
          <a:xfrm xmlns:a="http://schemas.openxmlformats.org/drawingml/2006/main">
            <a:off x="4619625" y="3190875"/>
            <a:ext cx="29527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Energy analysis</a:t>
            </a:r>
          </a:p>
        </p:txBody>
      </p:sp>
      <p:sp>
        <p:nvSpPr>
          <p:cNvPr id="13" name="architecture-detail-1">
            <a:extLst xmlns:a="http://schemas.openxmlformats.org/drawingml/2006/main">
              <a:ext uri="{FF2B5EF4-FFF2-40B4-BE49-F238E27FC236}">
                <a16:creationId xmlns:a16="http://schemas.microsoft.com/office/drawing/2014/main" id="{134BFAAF-8DC7-4158-8260-6E257D096D8C}"/>
              </a:ext>
            </a:extLst>
          </p:cNvPr>
          <p:cNvSpPr>
            <a:spLocks xmlns:a="http://schemas.openxmlformats.org/drawingml/2006/main" noGrp="1"/>
          </p:cNvSpPr>
          <p:nvPr/>
        </p:nvSpPr>
        <p:spPr>
          <a:xfrm xmlns:a="http://schemas.openxmlformats.org/drawingml/2006/main">
            <a:off x="4619625" y="4076700"/>
            <a:ext cx="295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Data quality and semantics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Versioned analytical tools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Derived results and evidence</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Model and tool registry</a:t>
            </a:r>
          </a:p>
        </p:txBody>
      </p:sp>
      <p:sp>
        <p:nvSpPr>
          <p:cNvPr id="14" name="architecture-component-2">
            <a:extLst xmlns:a="http://schemas.openxmlformats.org/drawingml/2006/main">
              <a:ext uri="{FF2B5EF4-FFF2-40B4-BE49-F238E27FC236}">
                <a16:creationId xmlns:a16="http://schemas.microsoft.com/office/drawing/2014/main" id="{D8A93DAA-B492-4FB6-A4FC-F353A37E3030}"/>
              </a:ext>
            </a:extLst>
          </p:cNvPr>
          <p:cNvSpPr>
            <a:spLocks xmlns:a="http://schemas.openxmlformats.org/drawingml/2006/main" noGrp="1"/>
          </p:cNvSpPr>
          <p:nvPr/>
        </p:nvSpPr>
        <p:spPr>
          <a:xfrm xmlns:a="http://schemas.openxmlformats.org/drawingml/2006/main">
            <a:off x="8134350" y="3009900"/>
            <a:ext cx="337185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5C9952"/>
            </a:solidFill>
            <a:prstDash val="solid"/>
          </a:ln>
        </p:spPr>
      </p:sp>
      <p:sp>
        <p:nvSpPr>
          <p:cNvPr id="15" name="architecture-heading-2">
            <a:extLst xmlns:a="http://schemas.openxmlformats.org/drawingml/2006/main">
              <a:ext uri="{FF2B5EF4-FFF2-40B4-BE49-F238E27FC236}">
                <a16:creationId xmlns:a16="http://schemas.microsoft.com/office/drawing/2014/main" id="{33C20658-DE3E-43D7-86AD-167D0A2C734E}"/>
              </a:ext>
            </a:extLst>
          </p:cNvPr>
          <p:cNvSpPr>
            <a:spLocks xmlns:a="http://schemas.openxmlformats.org/drawingml/2006/main" noGrp="1"/>
          </p:cNvSpPr>
          <p:nvPr/>
        </p:nvSpPr>
        <p:spPr>
          <a:xfrm xmlns:a="http://schemas.openxmlformats.org/drawingml/2006/main">
            <a:off x="8343900" y="3190875"/>
            <a:ext cx="29527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User and AI workflow</a:t>
            </a:r>
          </a:p>
        </p:txBody>
      </p:sp>
      <p:sp>
        <p:nvSpPr>
          <p:cNvPr id="16" name="architecture-detail-2">
            <a:extLst xmlns:a="http://schemas.openxmlformats.org/drawingml/2006/main">
              <a:ext uri="{FF2B5EF4-FFF2-40B4-BE49-F238E27FC236}">
                <a16:creationId xmlns:a16="http://schemas.microsoft.com/office/drawing/2014/main" id="{CF894087-CAA9-458D-B608-0CDFDF8A00EC}"/>
              </a:ext>
            </a:extLst>
          </p:cNvPr>
          <p:cNvSpPr>
            <a:spLocks xmlns:a="http://schemas.openxmlformats.org/drawingml/2006/main" noGrp="1"/>
          </p:cNvSpPr>
          <p:nvPr/>
        </p:nvSpPr>
        <p:spPr>
          <a:xfrm xmlns:a="http://schemas.openxmlformats.org/drawingml/2006/main">
            <a:off x="8343900" y="4076700"/>
            <a:ext cx="295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Investigate and compare</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Explain and draft</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Review and approve</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Export and follow up</a:t>
            </a:r>
          </a:p>
        </p:txBody>
      </p:sp>
      <p:sp>
        <p:nvSpPr>
          <p:cNvPr id="19" name="closing">
            <a:extLst xmlns:a="http://schemas.openxmlformats.org/drawingml/2006/main">
              <a:ext uri="{FF2B5EF4-FFF2-40B4-BE49-F238E27FC236}">
                <a16:creationId xmlns:a16="http://schemas.microsoft.com/office/drawing/2014/main" id="{D66012AF-4CEF-40ED-BC75-AC54283F8526}"/>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Approved intent goes to the external execution workflow. Site safety remains independent.</a:t>
            </a:r>
          </a:p>
        </p:txBody>
      </p:sp>
    </p:spTree>
    <p:extLst>
      <p:ext uri="{BB962C8B-B14F-4D97-AF65-F5344CB8AC3E}">
        <p14:creationId xmlns:p14="http://schemas.microsoft.com/office/powerpoint/2010/main" val="172847069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169D78CF-BAFF-432E-A165-D77A29748E4D}"/>
              </a:ext>
            </a:extLst>
          </p:cNvPr>
          <p:cNvPicPr>
            <a:picLocks xmlns:a="http://schemas.openxmlformats.org/drawingml/2006/main" noChangeAspect="1"/>
          </p:cNvPicPr>
          <p:nvPr/>
        </p:nvPicPr>
        <p:blipFill>
          <a:blip xmlns:r="http://schemas.openxmlformats.org/officeDocument/2006/relationships" xmlns:a="http://schemas.openxmlformats.org/drawingml/2006/main" r:embed="R5ecf3f389bda4f2a"/>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784D5B40-6CA5-4BC5-960B-2C01D58EACA0}"/>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9974BFF2-567D-4521-A7F4-39E96DB9B545}"/>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15E27E89-E9A4-4AB2-BB5B-87CD93F3817A}"/>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Reliable energy facts begin with semantics and quality</a:t>
            </a:r>
          </a:p>
        </p:txBody>
      </p:sp>
      <p:sp>
        <p:nvSpPr>
          <p:cNvPr id="5" name="subtitle">
            <a:extLst xmlns:a="http://schemas.openxmlformats.org/drawingml/2006/main">
              <a:ext uri="{FF2B5EF4-FFF2-40B4-BE49-F238E27FC236}">
                <a16:creationId xmlns:a16="http://schemas.microsoft.com/office/drawing/2014/main" id="{5CFD4D06-F455-419D-8AFC-A7863EA7FC4A}"/>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 useful trend needs the right object, unit, time interval and measurement state.</a:t>
            </a:r>
          </a:p>
        </p:txBody>
      </p:sp>
      <p:sp>
        <p:nvSpPr>
          <p:cNvPr id="6" name="footer">
            <a:extLst xmlns:a="http://schemas.openxmlformats.org/drawingml/2006/main">
              <a:ext uri="{FF2B5EF4-FFF2-40B4-BE49-F238E27FC236}">
                <a16:creationId xmlns:a16="http://schemas.microsoft.com/office/drawing/2014/main" id="{99659ADE-35B2-4255-AE09-3F0844D7460D}"/>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755D11EE-6D3F-4152-86F4-458F7D7DEF8B}"/>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06</a:t>
            </a:r>
          </a:p>
        </p:txBody>
      </p:sp>
      <p:sp>
        <p:nvSpPr>
          <p:cNvPr id="8" name="row-heading-0">
            <a:extLst xmlns:a="http://schemas.openxmlformats.org/drawingml/2006/main">
              <a:ext uri="{FF2B5EF4-FFF2-40B4-BE49-F238E27FC236}">
                <a16:creationId xmlns:a16="http://schemas.microsoft.com/office/drawing/2014/main" id="{A40489AB-39C8-4B12-A769-E7C7CC9E90D2}"/>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Point and object meaning</a:t>
            </a:r>
          </a:p>
        </p:txBody>
      </p:sp>
      <p:sp>
        <p:nvSpPr>
          <p:cNvPr id="9" name="row-body-0">
            <a:extLst xmlns:a="http://schemas.openxmlformats.org/drawingml/2006/main">
              <a:ext uri="{FF2B5EF4-FFF2-40B4-BE49-F238E27FC236}">
                <a16:creationId xmlns:a16="http://schemas.microsoft.com/office/drawing/2014/main" id="{A8C64B1E-AFE2-4A2D-8D82-7090DB0499D6}"/>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Map building, system, equipment, meter and common area to consistent engineering semantics.</a:t>
            </a:r>
          </a:p>
        </p:txBody>
      </p:sp>
      <p:sp>
        <p:nvSpPr>
          <p:cNvPr id="10" name="row-heading-1">
            <a:extLst xmlns:a="http://schemas.openxmlformats.org/drawingml/2006/main">
              <a:ext uri="{FF2B5EF4-FFF2-40B4-BE49-F238E27FC236}">
                <a16:creationId xmlns:a16="http://schemas.microsoft.com/office/drawing/2014/main" id="{42D7AC94-F610-4C3C-A364-E7BA47FCB2BC}"/>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Time and units</a:t>
            </a:r>
          </a:p>
        </p:txBody>
      </p:sp>
      <p:sp>
        <p:nvSpPr>
          <p:cNvPr id="11" name="row-body-1">
            <a:extLst xmlns:a="http://schemas.openxmlformats.org/drawingml/2006/main">
              <a:ext uri="{FF2B5EF4-FFF2-40B4-BE49-F238E27FC236}">
                <a16:creationId xmlns:a16="http://schemas.microsoft.com/office/drawing/2014/main" id="{29279382-CA01-4E99-8EAB-4B4E6D2BC1E0}"/>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Align interval/cumulative readings, timestamps, time zones and electricity, water and cooling units.</a:t>
            </a:r>
          </a:p>
        </p:txBody>
      </p:sp>
      <p:sp>
        <p:nvSpPr>
          <p:cNvPr id="12" name="row-heading-2">
            <a:extLst xmlns:a="http://schemas.openxmlformats.org/drawingml/2006/main">
              <a:ext uri="{FF2B5EF4-FFF2-40B4-BE49-F238E27FC236}">
                <a16:creationId xmlns:a16="http://schemas.microsoft.com/office/drawing/2014/main" id="{F96FC6A5-4FAF-4800-8034-D9522E00C8D8}"/>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Quality and balance</a:t>
            </a:r>
          </a:p>
        </p:txBody>
      </p:sp>
      <p:sp>
        <p:nvSpPr>
          <p:cNvPr id="13" name="row-body-2">
            <a:extLst xmlns:a="http://schemas.openxmlformats.org/drawingml/2006/main">
              <a:ext uri="{FF2B5EF4-FFF2-40B4-BE49-F238E27FC236}">
                <a16:creationId xmlns:a16="http://schemas.microsoft.com/office/drawing/2014/main" id="{F062D745-EFF7-4DFA-8513-9D350FCBA997}"/>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Check completeness, range, flatline, spikes, drift and consistency with the meter hierarchy.</a:t>
            </a:r>
          </a:p>
        </p:txBody>
      </p:sp>
      <p:sp>
        <p:nvSpPr>
          <p:cNvPr id="14" name="row-heading-3">
            <a:extLst xmlns:a="http://schemas.openxmlformats.org/drawingml/2006/main">
              <a:ext uri="{FF2B5EF4-FFF2-40B4-BE49-F238E27FC236}">
                <a16:creationId xmlns:a16="http://schemas.microsoft.com/office/drawing/2014/main" id="{0699B916-8318-409F-BFA9-A20C720A9A47}"/>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Measured and estimated</a:t>
            </a:r>
          </a:p>
        </p:txBody>
      </p:sp>
      <p:sp>
        <p:nvSpPr>
          <p:cNvPr id="15" name="row-body-3">
            <a:extLst xmlns:a="http://schemas.openxmlformats.org/drawingml/2006/main">
              <a:ext uri="{FF2B5EF4-FFF2-40B4-BE49-F238E27FC236}">
                <a16:creationId xmlns:a16="http://schemas.microsoft.com/office/drawing/2014/main" id="{A12B0F42-FE76-444B-B0A8-8A6EDC1B6A35}"/>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Keep raw readings intact; identify derived or imputed values and their uncertainty.</a:t>
            </a:r>
          </a:p>
        </p:txBody>
      </p:sp>
    </p:spTree>
    <p:extLst>
      <p:ext uri="{BB962C8B-B14F-4D97-AF65-F5344CB8AC3E}">
        <p14:creationId xmlns:p14="http://schemas.microsoft.com/office/powerpoint/2010/main" val="199245691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7555C75B-93DC-4D21-8C4C-F983F4D0ED8A}"/>
              </a:ext>
            </a:extLst>
          </p:cNvPr>
          <p:cNvPicPr>
            <a:picLocks xmlns:a="http://schemas.openxmlformats.org/drawingml/2006/main" noChangeAspect="1"/>
          </p:cNvPicPr>
          <p:nvPr/>
        </p:nvPicPr>
        <p:blipFill>
          <a:blip xmlns:r="http://schemas.openxmlformats.org/officeDocument/2006/relationships" xmlns:a="http://schemas.openxmlformats.org/drawingml/2006/main" r:embed="Raab2d1902c7b474f"/>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6C304D4E-2137-4031-85EB-56EA27F59698}"/>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FD1792FB-2EFB-4D93-B183-0EFA307CBAC2}"/>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E67FAD03-F921-4E7D-AAB2-DE509015D83F}"/>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Model Packs reuse engineering logic and adapt to the site</a:t>
            </a:r>
          </a:p>
        </p:txBody>
      </p:sp>
      <p:sp>
        <p:nvSpPr>
          <p:cNvPr id="5" name="subtitle">
            <a:extLst xmlns:a="http://schemas.openxmlformats.org/drawingml/2006/main">
              <a:ext uri="{FF2B5EF4-FFF2-40B4-BE49-F238E27FC236}">
                <a16:creationId xmlns:a16="http://schemas.microsoft.com/office/drawing/2014/main" id="{EE732D3A-5AEC-444C-A177-3EC2F2797878}"/>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Configure a tested equipment family rather than writing a new model for every machine.</a:t>
            </a:r>
          </a:p>
        </p:txBody>
      </p:sp>
      <p:sp>
        <p:nvSpPr>
          <p:cNvPr id="6" name="footer">
            <a:extLst xmlns:a="http://schemas.openxmlformats.org/drawingml/2006/main">
              <a:ext uri="{FF2B5EF4-FFF2-40B4-BE49-F238E27FC236}">
                <a16:creationId xmlns:a16="http://schemas.microsoft.com/office/drawing/2014/main" id="{A6E934C3-3DE6-40A4-8432-F84A170459B2}"/>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F1FD0569-3A43-481E-A418-82F0B6AB2B6E}"/>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07</a:t>
            </a:r>
          </a:p>
        </p:txBody>
      </p:sp>
      <p:sp>
        <p:nvSpPr>
          <p:cNvPr id="8" name="row-heading-0">
            <a:extLst xmlns:a="http://schemas.openxmlformats.org/drawingml/2006/main">
              <a:ext uri="{FF2B5EF4-FFF2-40B4-BE49-F238E27FC236}">
                <a16:creationId xmlns:a16="http://schemas.microsoft.com/office/drawing/2014/main" id="{D255CB84-2E5F-4650-BA52-B35DE605BDF6}"/>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Reusable family</a:t>
            </a:r>
          </a:p>
        </p:txBody>
      </p:sp>
      <p:sp>
        <p:nvSpPr>
          <p:cNvPr id="9" name="row-body-0">
            <a:extLst xmlns:a="http://schemas.openxmlformats.org/drawingml/2006/main">
              <a:ext uri="{FF2B5EF4-FFF2-40B4-BE49-F238E27FC236}">
                <a16:creationId xmlns:a16="http://schemas.microsoft.com/office/drawing/2014/main" id="{C23A87DB-65CC-4B3A-85AF-E571B13BEA18}"/>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Object semantics, physical constraints, features, rules and candidate algorithms.</a:t>
            </a:r>
          </a:p>
        </p:txBody>
      </p:sp>
      <p:sp>
        <p:nvSpPr>
          <p:cNvPr id="10" name="row-heading-1">
            <a:extLst xmlns:a="http://schemas.openxmlformats.org/drawingml/2006/main">
              <a:ext uri="{FF2B5EF4-FFF2-40B4-BE49-F238E27FC236}">
                <a16:creationId xmlns:a16="http://schemas.microsoft.com/office/drawing/2014/main" id="{38CCAF6B-9044-4304-9AF1-B0EBC47D1C2C}"/>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Site configuration</a:t>
            </a:r>
          </a:p>
        </p:txBody>
      </p:sp>
      <p:sp>
        <p:nvSpPr>
          <p:cNvPr id="11" name="row-body-1">
            <a:extLst xmlns:a="http://schemas.openxmlformats.org/drawingml/2006/main">
              <a:ext uri="{FF2B5EF4-FFF2-40B4-BE49-F238E27FC236}">
                <a16:creationId xmlns:a16="http://schemas.microsoft.com/office/drawing/2014/main" id="{D8FD54E7-F5D4-4155-8429-CC93E8BB93E8}"/>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Equipment subtype, topology, operating modes, calibrated parameters and diagnostic signatures.</a:t>
            </a:r>
          </a:p>
        </p:txBody>
      </p:sp>
      <p:sp>
        <p:nvSpPr>
          <p:cNvPr id="12" name="row-heading-2">
            <a:extLst xmlns:a="http://schemas.openxmlformats.org/drawingml/2006/main">
              <a:ext uri="{FF2B5EF4-FFF2-40B4-BE49-F238E27FC236}">
                <a16:creationId xmlns:a16="http://schemas.microsoft.com/office/drawing/2014/main" id="{8A826A5A-E0A2-4025-BA14-30F3A37120AA}"/>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Three depth levels</a:t>
            </a:r>
          </a:p>
        </p:txBody>
      </p:sp>
      <p:sp>
        <p:nvSpPr>
          <p:cNvPr id="13" name="row-body-2">
            <a:extLst xmlns:a="http://schemas.openxmlformats.org/drawingml/2006/main">
              <a:ext uri="{FF2B5EF4-FFF2-40B4-BE49-F238E27FC236}">
                <a16:creationId xmlns:a16="http://schemas.microsoft.com/office/drawing/2014/main" id="{177AAB59-A242-4621-A9B3-FE6A99993CFB}"/>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Tier 0: rules/KPIs. Tier 1: physical/statistical models. Tier 2: ML and optimization.</a:t>
            </a:r>
          </a:p>
        </p:txBody>
      </p:sp>
      <p:sp>
        <p:nvSpPr>
          <p:cNvPr id="14" name="row-heading-3">
            <a:extLst xmlns:a="http://schemas.openxmlformats.org/drawingml/2006/main">
              <a:ext uri="{FF2B5EF4-FFF2-40B4-BE49-F238E27FC236}">
                <a16:creationId xmlns:a16="http://schemas.microsoft.com/office/drawing/2014/main" id="{74885BCD-1999-4158-A458-F6C4322744BE}"/>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Acceptance and operation</a:t>
            </a:r>
          </a:p>
        </p:txBody>
      </p:sp>
      <p:sp>
        <p:nvSpPr>
          <p:cNvPr id="15" name="row-body-3">
            <a:extLst xmlns:a="http://schemas.openxmlformats.org/drawingml/2006/main">
              <a:ext uri="{FF2B5EF4-FFF2-40B4-BE49-F238E27FC236}">
                <a16:creationId xmlns:a16="http://schemas.microsoft.com/office/drawing/2014/main" id="{0E0C78DB-4FE7-4441-8C24-CFEC9CEA2FAB}"/>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Backtest, boundary tests, shadow operation, expert approval and monitored release.</a:t>
            </a:r>
          </a:p>
        </p:txBody>
      </p:sp>
    </p:spTree>
    <p:extLst>
      <p:ext uri="{BB962C8B-B14F-4D97-AF65-F5344CB8AC3E}">
        <p14:creationId xmlns:p14="http://schemas.microsoft.com/office/powerpoint/2010/main" val="171954891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6A3E4D6A-A0D1-4084-B4D8-361FDDB40BD6}"/>
              </a:ext>
            </a:extLst>
          </p:cNvPr>
          <p:cNvPicPr>
            <a:picLocks xmlns:a="http://schemas.openxmlformats.org/drawingml/2006/main" noChangeAspect="1"/>
          </p:cNvPicPr>
          <p:nvPr/>
        </p:nvPicPr>
        <p:blipFill>
          <a:blip xmlns:r="http://schemas.openxmlformats.org/officeDocument/2006/relationships" xmlns:a="http://schemas.openxmlformats.org/drawingml/2006/main" r:embed="R5db2901305fc46ab"/>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B05EFA69-DDFA-4DEE-B419-BE8B80BCBC75}"/>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93BF9194-F5FC-46B8-BEFD-320838541208}"/>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1CED8AE8-6798-4853-9D77-4B8670F52067}"/>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Cooling-side models explain plant and equipment performance</a:t>
            </a:r>
          </a:p>
        </p:txBody>
      </p:sp>
      <p:sp>
        <p:nvSpPr>
          <p:cNvPr id="5" name="subtitle">
            <a:extLst xmlns:a="http://schemas.openxmlformats.org/drawingml/2006/main">
              <a:ext uri="{FF2B5EF4-FFF2-40B4-BE49-F238E27FC236}">
                <a16:creationId xmlns:a16="http://schemas.microsoft.com/office/drawing/2014/main" id="{903F25D3-8350-4E2E-84DE-FA38CE9AA4A7}"/>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Main methods come first; alternatives are selected when data and validation justify them.</a:t>
            </a:r>
          </a:p>
        </p:txBody>
      </p:sp>
      <p:sp>
        <p:nvSpPr>
          <p:cNvPr id="6" name="footer">
            <a:extLst xmlns:a="http://schemas.openxmlformats.org/drawingml/2006/main">
              <a:ext uri="{FF2B5EF4-FFF2-40B4-BE49-F238E27FC236}">
                <a16:creationId xmlns:a16="http://schemas.microsoft.com/office/drawing/2014/main" id="{FA53A61D-1CAA-4979-9352-DA62E490746B}"/>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2B053708-3A36-4E0D-A0A6-DA98F307EFC0}"/>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08</a:t>
            </a:r>
          </a:p>
        </p:txBody>
      </p:sp>
      <p:sp>
        <p:nvSpPr>
          <p:cNvPr id="8" name="row-heading-0">
            <a:extLst xmlns:a="http://schemas.openxmlformats.org/drawingml/2006/main">
              <a:ext uri="{FF2B5EF4-FFF2-40B4-BE49-F238E27FC236}">
                <a16:creationId xmlns:a16="http://schemas.microsoft.com/office/drawing/2014/main" id="{98A12613-6CF7-4CE0-9F1C-B15CB766126C}"/>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Whole building / meters</a:t>
            </a:r>
          </a:p>
        </p:txBody>
      </p:sp>
      <p:sp>
        <p:nvSpPr>
          <p:cNvPr id="9" name="row-body-0">
            <a:extLst xmlns:a="http://schemas.openxmlformats.org/drawingml/2006/main">
              <a:ext uri="{FF2B5EF4-FFF2-40B4-BE49-F238E27FC236}">
                <a16:creationId xmlns:a16="http://schemas.microsoft.com/office/drawing/2014/main" id="{6F78441A-2FCB-458E-998A-82BB39CBA96A}"/>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Change-point regression and energy-balance reconciliation. Alternatives: GAM or constrained gradient boosting.</a:t>
            </a:r>
          </a:p>
        </p:txBody>
      </p:sp>
      <p:sp>
        <p:nvSpPr>
          <p:cNvPr id="10" name="row-heading-1">
            <a:extLst xmlns:a="http://schemas.openxmlformats.org/drawingml/2006/main">
              <a:ext uri="{FF2B5EF4-FFF2-40B4-BE49-F238E27FC236}">
                <a16:creationId xmlns:a16="http://schemas.microsoft.com/office/drawing/2014/main" id="{65E43A52-14AC-4892-8E2A-7B5D24225E53}"/>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Chillers</a:t>
            </a:r>
          </a:p>
        </p:txBody>
      </p:sp>
      <p:sp>
        <p:nvSpPr>
          <p:cNvPr id="11" name="row-body-1">
            <a:extLst xmlns:a="http://schemas.openxmlformats.org/drawingml/2006/main">
              <a:ext uri="{FF2B5EF4-FFF2-40B4-BE49-F238E27FC236}">
                <a16:creationId xmlns:a16="http://schemas.microsoft.com/office/drawing/2014/main" id="{076FF8AE-8E2B-4FD4-9788-BE9AFAF49595}"/>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Heat balance, COP, kW per refrigeration ton and calibrated performance curves. Alternatives: Gordon-Ng or gradient boosting.</a:t>
            </a:r>
          </a:p>
        </p:txBody>
      </p:sp>
      <p:sp>
        <p:nvSpPr>
          <p:cNvPr id="12" name="row-heading-2">
            <a:extLst xmlns:a="http://schemas.openxmlformats.org/drawingml/2006/main">
              <a:ext uri="{FF2B5EF4-FFF2-40B4-BE49-F238E27FC236}">
                <a16:creationId xmlns:a16="http://schemas.microsoft.com/office/drawing/2014/main" id="{0F2D3EBB-D963-4A69-A392-03551F28EF8C}"/>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Water pumps</a:t>
            </a:r>
          </a:p>
        </p:txBody>
      </p:sp>
      <p:sp>
        <p:nvSpPr>
          <p:cNvPr id="13" name="row-body-2">
            <a:extLst xmlns:a="http://schemas.openxmlformats.org/drawingml/2006/main">
              <a:ext uri="{FF2B5EF4-FFF2-40B4-BE49-F238E27FC236}">
                <a16:creationId xmlns:a16="http://schemas.microsoft.com/office/drawing/2014/main" id="{8B4F6D48-88C0-475B-B2CE-2DFEC29ECDEC}"/>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Affinity laws, hydraulic/system curves and site calibration. Alternatives: constrained regression or hydraulic-network models.</a:t>
            </a:r>
          </a:p>
        </p:txBody>
      </p:sp>
      <p:sp>
        <p:nvSpPr>
          <p:cNvPr id="14" name="row-heading-3">
            <a:extLst xmlns:a="http://schemas.openxmlformats.org/drawingml/2006/main">
              <a:ext uri="{FF2B5EF4-FFF2-40B4-BE49-F238E27FC236}">
                <a16:creationId xmlns:a16="http://schemas.microsoft.com/office/drawing/2014/main" id="{7B78E823-AF74-4E24-A7F6-3B8617C6CAE1}"/>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Cooling towers</a:t>
            </a:r>
          </a:p>
        </p:txBody>
      </p:sp>
      <p:sp>
        <p:nvSpPr>
          <p:cNvPr id="15" name="row-body-3">
            <a:extLst xmlns:a="http://schemas.openxmlformats.org/drawingml/2006/main">
              <a:ext uri="{FF2B5EF4-FFF2-40B4-BE49-F238E27FC236}">
                <a16:creationId xmlns:a16="http://schemas.microsoft.com/office/drawing/2014/main" id="{B479680A-40FD-4743-8523-0CF2D89D70BF}"/>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Range/approach and wet-bulb-normalized performance. Alternatives: Merkel/NTU or constrained regression.</a:t>
            </a:r>
          </a:p>
        </p:txBody>
      </p:sp>
    </p:spTree>
    <p:extLst>
      <p:ext uri="{BB962C8B-B14F-4D97-AF65-F5344CB8AC3E}">
        <p14:creationId xmlns:p14="http://schemas.microsoft.com/office/powerpoint/2010/main" val="68395249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5ED69932-518C-4941-8DCE-90C1EA2CF831}"/>
              </a:ext>
            </a:extLst>
          </p:cNvPr>
          <p:cNvPicPr>
            <a:picLocks xmlns:a="http://schemas.openxmlformats.org/drawingml/2006/main" noChangeAspect="1"/>
          </p:cNvPicPr>
          <p:nvPr/>
        </p:nvPicPr>
        <p:blipFill>
          <a:blip xmlns:r="http://schemas.openxmlformats.org/officeDocument/2006/relationships" xmlns:a="http://schemas.openxmlformats.org/drawingml/2006/main" r:embed="R9b9ff6fec7ec4a5d"/>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BED4E5D7-6341-45BE-A429-8C0F748FB03E}"/>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C122D312-3574-4000-AD86-E8372685E36B}"/>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BA93AB6A-1783-471F-A8CB-2910D3027139}"/>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Airside models connect energy use with operating conditions</a:t>
            </a:r>
          </a:p>
        </p:txBody>
      </p:sp>
      <p:sp>
        <p:nvSpPr>
          <p:cNvPr id="5" name="subtitle">
            <a:extLst xmlns:a="http://schemas.openxmlformats.org/drawingml/2006/main">
              <a:ext uri="{FF2B5EF4-FFF2-40B4-BE49-F238E27FC236}">
                <a16:creationId xmlns:a16="http://schemas.microsoft.com/office/drawing/2014/main" id="{EB9D4537-3066-4947-B739-C19E88A8235F}"/>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Sequence checks and physical relationships provide an interpretable starting point.</a:t>
            </a:r>
          </a:p>
        </p:txBody>
      </p:sp>
      <p:sp>
        <p:nvSpPr>
          <p:cNvPr id="6" name="footer">
            <a:extLst xmlns:a="http://schemas.openxmlformats.org/drawingml/2006/main">
              <a:ext uri="{FF2B5EF4-FFF2-40B4-BE49-F238E27FC236}">
                <a16:creationId xmlns:a16="http://schemas.microsoft.com/office/drawing/2014/main" id="{58450978-86B4-4CDD-A12E-6B0E468A54A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0A4A4BA5-7AAB-4794-9D23-5EB40C9171B5}"/>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09</a:t>
            </a:r>
          </a:p>
        </p:txBody>
      </p:sp>
      <p:sp>
        <p:nvSpPr>
          <p:cNvPr id="8" name="row-heading-0">
            <a:extLst xmlns:a="http://schemas.openxmlformats.org/drawingml/2006/main">
              <a:ext uri="{FF2B5EF4-FFF2-40B4-BE49-F238E27FC236}">
                <a16:creationId xmlns:a16="http://schemas.microsoft.com/office/drawing/2014/main" id="{9226AF3B-CD3D-4D49-9690-AE8B5284F844}"/>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AHU / FAHU</a:t>
            </a:r>
          </a:p>
        </p:txBody>
      </p:sp>
      <p:sp>
        <p:nvSpPr>
          <p:cNvPr id="9" name="row-body-0">
            <a:extLst xmlns:a="http://schemas.openxmlformats.org/drawingml/2006/main">
              <a:ext uri="{FF2B5EF4-FFF2-40B4-BE49-F238E27FC236}">
                <a16:creationId xmlns:a16="http://schemas.microsoft.com/office/drawing/2014/main" id="{FD1C0180-0ECC-4C2C-855C-E77E93E4C8DB}"/>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Air and heat balance, operating-sequence rules and response residuals. Alternatives: grey-box dynamics or gradient boosting.</a:t>
            </a:r>
          </a:p>
        </p:txBody>
      </p:sp>
      <p:sp>
        <p:nvSpPr>
          <p:cNvPr id="10" name="row-heading-1">
            <a:extLst xmlns:a="http://schemas.openxmlformats.org/drawingml/2006/main">
              <a:ext uri="{FF2B5EF4-FFF2-40B4-BE49-F238E27FC236}">
                <a16:creationId xmlns:a16="http://schemas.microsoft.com/office/drawing/2014/main" id="{BEAEC31D-BA90-47CC-929C-EEC628747912}"/>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Fresh and exhaust air</a:t>
            </a:r>
          </a:p>
        </p:txBody>
      </p:sp>
      <p:sp>
        <p:nvSpPr>
          <p:cNvPr id="11" name="row-body-1">
            <a:extLst xmlns:a="http://schemas.openxmlformats.org/drawingml/2006/main">
              <a:ext uri="{FF2B5EF4-FFF2-40B4-BE49-F238E27FC236}">
                <a16:creationId xmlns:a16="http://schemas.microsoft.com/office/drawing/2014/main" id="{1343BA70-D1F0-4B99-B4BD-11EFAFC12F9B}"/>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Schedules, state rules and CO2/pressure/flow proxies. Alternatives: mass-balance inversion or occupancy models.</a:t>
            </a:r>
          </a:p>
        </p:txBody>
      </p:sp>
      <p:sp>
        <p:nvSpPr>
          <p:cNvPr id="12" name="row-heading-2">
            <a:extLst xmlns:a="http://schemas.openxmlformats.org/drawingml/2006/main">
              <a:ext uri="{FF2B5EF4-FFF2-40B4-BE49-F238E27FC236}">
                <a16:creationId xmlns:a16="http://schemas.microsoft.com/office/drawing/2014/main" id="{0D2D72CB-1DE4-4483-AD49-BCD7EE693729}"/>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Common-area terminals</a:t>
            </a:r>
          </a:p>
        </p:txBody>
      </p:sp>
      <p:sp>
        <p:nvSpPr>
          <p:cNvPr id="13" name="row-body-2">
            <a:extLst xmlns:a="http://schemas.openxmlformats.org/drawingml/2006/main">
              <a:ext uri="{FF2B5EF4-FFF2-40B4-BE49-F238E27FC236}">
                <a16:creationId xmlns:a16="http://schemas.microsoft.com/office/drawing/2014/main" id="{0B7C0560-359A-4816-BADA-D07958E430A7}"/>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Zone rules and first-order RC thermal response. Alternatives: constrained regression or GAM.</a:t>
            </a:r>
          </a:p>
        </p:txBody>
      </p:sp>
      <p:sp>
        <p:nvSpPr>
          <p:cNvPr id="14" name="row-heading-3">
            <a:extLst xmlns:a="http://schemas.openxmlformats.org/drawingml/2006/main">
              <a:ext uri="{FF2B5EF4-FFF2-40B4-BE49-F238E27FC236}">
                <a16:creationId xmlns:a16="http://schemas.microsoft.com/office/drawing/2014/main" id="{B4EA56C2-4EEA-4913-9C43-94368E38A122}"/>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Indoor environment</a:t>
            </a:r>
          </a:p>
        </p:txBody>
      </p:sp>
      <p:sp>
        <p:nvSpPr>
          <p:cNvPr id="15" name="row-body-3">
            <a:extLst xmlns:a="http://schemas.openxmlformats.org/drawingml/2006/main">
              <a:ext uri="{FF2B5EF4-FFF2-40B4-BE49-F238E27FC236}">
                <a16:creationId xmlns:a16="http://schemas.microsoft.com/office/drawing/2014/main" id="{6E14CC7D-3FC0-4534-98F4-D0A1765F524E}"/>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Contract-configured temperature/humidity and occupied-time compliance. PMV/PPD or adaptive methods are optional with sufficient inputs.</a:t>
            </a:r>
          </a:p>
        </p:txBody>
      </p:sp>
    </p:spTree>
    <p:extLst>
      <p:ext uri="{BB962C8B-B14F-4D97-AF65-F5344CB8AC3E}">
        <p14:creationId xmlns:p14="http://schemas.microsoft.com/office/powerpoint/2010/main" val="52540867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ABB3BAA6-F12C-4231-9C3B-D5247BFF6E00}"/>
              </a:ext>
            </a:extLst>
          </p:cNvPr>
          <p:cNvPicPr>
            <a:picLocks xmlns:a="http://schemas.openxmlformats.org/drawingml/2006/main" noChangeAspect="1"/>
          </p:cNvPicPr>
          <p:nvPr/>
        </p:nvPicPr>
        <p:blipFill>
          <a:blip xmlns:r="http://schemas.openxmlformats.org/officeDocument/2006/relationships" xmlns:a="http://schemas.openxmlformats.org/drawingml/2006/main" r:embed="Rf526859f7b2546a5"/>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76BEC6F4-4F37-46DC-9EB5-23FE5BDADEB7}"/>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6B1989B9-4B0F-482E-9D6A-E1FED172D4B9}"/>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011A8B34-DDE1-4E9B-9E13-9485FC4BFCD4}"/>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Different analytical jobs use different model families</a:t>
            </a:r>
          </a:p>
        </p:txBody>
      </p:sp>
      <p:sp>
        <p:nvSpPr>
          <p:cNvPr id="5" name="subtitle">
            <a:extLst xmlns:a="http://schemas.openxmlformats.org/drawingml/2006/main">
              <a:ext uri="{FF2B5EF4-FFF2-40B4-BE49-F238E27FC236}">
                <a16:creationId xmlns:a16="http://schemas.microsoft.com/office/drawing/2014/main" id="{0040A684-B479-407D-B244-3B14DA89B264}"/>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Keep a formal baseline distinct from a dynamic operating forecast.</a:t>
            </a:r>
          </a:p>
        </p:txBody>
      </p:sp>
      <p:sp>
        <p:nvSpPr>
          <p:cNvPr id="6" name="footer">
            <a:extLst xmlns:a="http://schemas.openxmlformats.org/drawingml/2006/main">
              <a:ext uri="{FF2B5EF4-FFF2-40B4-BE49-F238E27FC236}">
                <a16:creationId xmlns:a16="http://schemas.microsoft.com/office/drawing/2014/main" id="{CBD5807E-2738-4BCF-A3A2-9900CC2EC634}"/>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C0266B28-F206-48E4-AB49-76A912188603}"/>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10</a:t>
            </a:r>
          </a:p>
        </p:txBody>
      </p:sp>
      <p:sp>
        <p:nvSpPr>
          <p:cNvPr id="8" name="row-heading-0">
            <a:extLst xmlns:a="http://schemas.openxmlformats.org/drawingml/2006/main">
              <a:ext uri="{FF2B5EF4-FFF2-40B4-BE49-F238E27FC236}">
                <a16:creationId xmlns:a16="http://schemas.microsoft.com/office/drawing/2014/main" id="{086EEB46-DDB1-4FE0-AD2E-C1472001AF41}"/>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Formal baseline</a:t>
            </a:r>
          </a:p>
        </p:txBody>
      </p:sp>
      <p:sp>
        <p:nvSpPr>
          <p:cNvPr id="9" name="row-body-0">
            <a:extLst xmlns:a="http://schemas.openxmlformats.org/drawingml/2006/main">
              <a:ext uri="{FF2B5EF4-FFF2-40B4-BE49-F238E27FC236}">
                <a16:creationId xmlns:a16="http://schemas.microsoft.com/office/drawing/2014/main" id="{53D9A5BF-220B-4E7B-A104-203133BE4E00}"/>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Multivariable change-point regression with residual and holdout checks. Alternatives: GAM, calibrated simulation or constrained ML.</a:t>
            </a:r>
          </a:p>
        </p:txBody>
      </p:sp>
      <p:sp>
        <p:nvSpPr>
          <p:cNvPr id="10" name="row-heading-1">
            <a:extLst xmlns:a="http://schemas.openxmlformats.org/drawingml/2006/main">
              <a:ext uri="{FF2B5EF4-FFF2-40B4-BE49-F238E27FC236}">
                <a16:creationId xmlns:a16="http://schemas.microsoft.com/office/drawing/2014/main" id="{5686CBAC-3438-40D7-9D90-A40D7990CBC5}"/>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Anomaly detection</a:t>
            </a:r>
          </a:p>
        </p:txBody>
      </p:sp>
      <p:sp>
        <p:nvSpPr>
          <p:cNvPr id="11" name="row-body-1">
            <a:extLst xmlns:a="http://schemas.openxmlformats.org/drawingml/2006/main">
              <a:ext uri="{FF2B5EF4-FFF2-40B4-BE49-F238E27FC236}">
                <a16:creationId xmlns:a16="http://schemas.microsoft.com/office/drawing/2014/main" id="{0B3DDFF3-8D44-4175-BBCA-21AA2713B5C9}"/>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Engineering rules, robust thresholds, baseline residuals and change points. ML detectors add supporting evidence.</a:t>
            </a:r>
          </a:p>
        </p:txBody>
      </p:sp>
      <p:sp>
        <p:nvSpPr>
          <p:cNvPr id="12" name="row-heading-2">
            <a:extLst xmlns:a="http://schemas.openxmlformats.org/drawingml/2006/main">
              <a:ext uri="{FF2B5EF4-FFF2-40B4-BE49-F238E27FC236}">
                <a16:creationId xmlns:a16="http://schemas.microsoft.com/office/drawing/2014/main" id="{42AE7635-9FBC-4D40-AC61-DB76A4FA479A}"/>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Root-cause assessment</a:t>
            </a:r>
          </a:p>
        </p:txBody>
      </p:sp>
      <p:sp>
        <p:nvSpPr>
          <p:cNvPr id="13" name="row-body-2">
            <a:extLst xmlns:a="http://schemas.openxmlformats.org/drawingml/2006/main">
              <a:ext uri="{FF2B5EF4-FFF2-40B4-BE49-F238E27FC236}">
                <a16:creationId xmlns:a16="http://schemas.microsoft.com/office/drawing/2014/main" id="{BFADE8FC-3540-4F27-B7AA-5716DB5DFBE6}"/>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System causal graphs, fault signatures and evidence scoring. The AI agent organizes competing hypotheses and checks.</a:t>
            </a:r>
          </a:p>
        </p:txBody>
      </p:sp>
      <p:sp>
        <p:nvSpPr>
          <p:cNvPr id="14" name="row-heading-3">
            <a:extLst xmlns:a="http://schemas.openxmlformats.org/drawingml/2006/main">
              <a:ext uri="{FF2B5EF4-FFF2-40B4-BE49-F238E27FC236}">
                <a16:creationId xmlns:a16="http://schemas.microsoft.com/office/drawing/2014/main" id="{EEE9E33F-2711-43FF-AC6D-43957913A43A}"/>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Load forecasts</a:t>
            </a:r>
          </a:p>
        </p:txBody>
      </p:sp>
      <p:sp>
        <p:nvSpPr>
          <p:cNvPr id="15" name="row-body-3">
            <a:extLst xmlns:a="http://schemas.openxmlformats.org/drawingml/2006/main">
              <a:ext uri="{FF2B5EF4-FFF2-40B4-BE49-F238E27FC236}">
                <a16:creationId xmlns:a16="http://schemas.microsoft.com/office/drawing/2014/main" id="{A5AA0895-C584-4CF3-BC06-0D997789562F}"/>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Gradient boosting with calibrated prediction intervals. Alternatives: GAM, SARIMAX or grey-box RC models.</a:t>
            </a:r>
          </a:p>
        </p:txBody>
      </p:sp>
    </p:spTree>
    <p:extLst>
      <p:ext uri="{BB962C8B-B14F-4D97-AF65-F5344CB8AC3E}">
        <p14:creationId xmlns:p14="http://schemas.microsoft.com/office/powerpoint/2010/main" val="1491321822"/>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8E3DAEF3-EB69-495B-B484-10F9F5DDBAB0}"/>
              </a:ext>
            </a:extLst>
          </p:cNvPr>
          <p:cNvPicPr>
            <a:picLocks xmlns:a="http://schemas.openxmlformats.org/drawingml/2006/main" noChangeAspect="1"/>
          </p:cNvPicPr>
          <p:nvPr/>
        </p:nvPicPr>
        <p:blipFill>
          <a:blip xmlns:r="http://schemas.openxmlformats.org/officeDocument/2006/relationships" xmlns:a="http://schemas.openxmlformats.org/drawingml/2006/main" r:embed="R043ece0e1d044a76"/>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5A73645B-B147-445A-9AE1-415D9E2F59C6}"/>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F8C4984E-ED88-460B-97AF-C635CB941DD1}"/>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6A3DA5B0-17FF-4B7C-A2D8-B9ECCE912A96}"/>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Use frequent local analysis and deeper AI review at different speeds</a:t>
            </a:r>
          </a:p>
        </p:txBody>
      </p:sp>
      <p:sp>
        <p:nvSpPr>
          <p:cNvPr id="5" name="subtitle">
            <a:extLst xmlns:a="http://schemas.openxmlformats.org/drawingml/2006/main">
              <a:ext uri="{FF2B5EF4-FFF2-40B4-BE49-F238E27FC236}">
                <a16:creationId xmlns:a16="http://schemas.microsoft.com/office/drawing/2014/main" id="{F8E7954B-5991-45DF-8422-1579D71A89E6}"/>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Cloud dialogue does not become a dependency for every high-frequency calculation.</a:t>
            </a:r>
          </a:p>
        </p:txBody>
      </p:sp>
      <p:sp>
        <p:nvSpPr>
          <p:cNvPr id="6" name="footer">
            <a:extLst xmlns:a="http://schemas.openxmlformats.org/drawingml/2006/main">
              <a:ext uri="{FF2B5EF4-FFF2-40B4-BE49-F238E27FC236}">
                <a16:creationId xmlns:a16="http://schemas.microsoft.com/office/drawing/2014/main" id="{136A0F0F-3188-4FDD-A608-CA8C8760CCF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3C2BF904-D524-4F88-A1AA-1E4081C88AA6}"/>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11</a:t>
            </a:r>
          </a:p>
        </p:txBody>
      </p:sp>
      <p:sp>
        <p:nvSpPr>
          <p:cNvPr id="8" name="row-heading-0">
            <a:extLst xmlns:a="http://schemas.openxmlformats.org/drawingml/2006/main">
              <a:ext uri="{FF2B5EF4-FFF2-40B4-BE49-F238E27FC236}">
                <a16:creationId xmlns:a16="http://schemas.microsoft.com/office/drawing/2014/main" id="{55B178BA-64E7-46D9-A439-03840DDD2F54}"/>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Local professional tools</a:t>
            </a:r>
          </a:p>
        </p:txBody>
      </p:sp>
      <p:sp>
        <p:nvSpPr>
          <p:cNvPr id="9" name="row-body-0">
            <a:extLst xmlns:a="http://schemas.openxmlformats.org/drawingml/2006/main">
              <a:ext uri="{FF2B5EF4-FFF2-40B4-BE49-F238E27FC236}">
                <a16:creationId xmlns:a16="http://schemas.microsoft.com/office/drawing/2014/main" id="{5844FDEF-D7EF-4714-96C7-943141A0DE1A}"/>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Physical, rule, statistical, ML and optimization analysis, typically at 1–15-minute cadence.</a:t>
            </a:r>
          </a:p>
        </p:txBody>
      </p:sp>
      <p:sp>
        <p:nvSpPr>
          <p:cNvPr id="10" name="row-heading-1">
            <a:extLst xmlns:a="http://schemas.openxmlformats.org/drawingml/2006/main">
              <a:ext uri="{FF2B5EF4-FFF2-40B4-BE49-F238E27FC236}">
                <a16:creationId xmlns:a16="http://schemas.microsoft.com/office/drawing/2014/main" id="{B01285AF-48A6-477D-9996-EAF49C92A8E4}"/>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Local small models</a:t>
            </a:r>
          </a:p>
        </p:txBody>
      </p:sp>
      <p:sp>
        <p:nvSpPr>
          <p:cNvPr id="11" name="row-body-1">
            <a:extLst xmlns:a="http://schemas.openxmlformats.org/drawingml/2006/main">
              <a:ext uri="{FF2B5EF4-FFF2-40B4-BE49-F238E27FC236}">
                <a16:creationId xmlns:a16="http://schemas.microsoft.com/office/drawing/2014/main" id="{FD624272-0252-4948-820B-733F7FF08A39}"/>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Sensitive, repetitive or low-latency classification and summarization tasks.</a:t>
            </a:r>
          </a:p>
        </p:txBody>
      </p:sp>
      <p:sp>
        <p:nvSpPr>
          <p:cNvPr id="12" name="row-heading-2">
            <a:extLst xmlns:a="http://schemas.openxmlformats.org/drawingml/2006/main">
              <a:ext uri="{FF2B5EF4-FFF2-40B4-BE49-F238E27FC236}">
                <a16:creationId xmlns:a16="http://schemas.microsoft.com/office/drawing/2014/main" id="{2A46B4B5-132B-432E-82BE-AF53CC913500}"/>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Cloud or local orchestrator</a:t>
            </a:r>
          </a:p>
        </p:txBody>
      </p:sp>
      <p:sp>
        <p:nvSpPr>
          <p:cNvPr id="13" name="row-body-2">
            <a:extLst xmlns:a="http://schemas.openxmlformats.org/drawingml/2006/main">
              <a:ext uri="{FF2B5EF4-FFF2-40B4-BE49-F238E27FC236}">
                <a16:creationId xmlns:a16="http://schemas.microsoft.com/office/drawing/2014/main" id="{BE68C856-DC97-442F-85F2-B8968D5AF40E}"/>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Tool-assisted investigation on significant events, on demand, or in daily/weekly review.</a:t>
            </a:r>
          </a:p>
        </p:txBody>
      </p:sp>
      <p:sp>
        <p:nvSpPr>
          <p:cNvPr id="14" name="row-heading-3">
            <a:extLst xmlns:a="http://schemas.openxmlformats.org/drawingml/2006/main">
              <a:ext uri="{FF2B5EF4-FFF2-40B4-BE49-F238E27FC236}">
                <a16:creationId xmlns:a16="http://schemas.microsoft.com/office/drawing/2014/main" id="{8972F711-8966-4A77-86DE-5A0F5797297F}"/>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Human decisions</a:t>
            </a:r>
          </a:p>
        </p:txBody>
      </p:sp>
      <p:sp>
        <p:nvSpPr>
          <p:cNvPr id="15" name="row-body-3">
            <a:extLst xmlns:a="http://schemas.openxmlformats.org/drawingml/2006/main">
              <a:ext uri="{FF2B5EF4-FFF2-40B4-BE49-F238E27FC236}">
                <a16:creationId xmlns:a16="http://schemas.microsoft.com/office/drawing/2014/main" id="{A3FD0F07-159B-4E83-A240-C6834791C38E}"/>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Approval of formal baselines, performance reports, high-risk intent and production model releases.</a:t>
            </a:r>
          </a:p>
        </p:txBody>
      </p:sp>
    </p:spTree>
    <p:extLst>
      <p:ext uri="{BB962C8B-B14F-4D97-AF65-F5344CB8AC3E}">
        <p14:creationId xmlns:p14="http://schemas.microsoft.com/office/powerpoint/2010/main" val="96353740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D6C07F9E-8868-4F84-ABED-3BFA48BAF95B}"/>
              </a:ext>
            </a:extLst>
          </p:cNvPr>
          <p:cNvCxnSpPr>
            <a:stCxn xmlns:a="http://schemas.openxmlformats.org/drawingml/2006/main" id="14" idx="3"/>
            <a:endCxn xmlns:a="http://schemas.openxmlformats.org/drawingml/2006/main" id="17" idx="1"/>
          </p:cNvCxnSpPr>
          <p:nvPr/>
        </p:nvCxnSpPr>
        <p:spPr>
          <a:xfrm xmlns:a="http://schemas.openxmlformats.org/drawingml/2006/main">
            <a:off x="8724900" y="45053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B6126B10-4A33-48C2-AD94-5525598A8C65}"/>
              </a:ext>
            </a:extLst>
          </p:cNvPr>
          <p:cNvCxnSpPr>
            <a:stCxn xmlns:a="http://schemas.openxmlformats.org/drawingml/2006/main" id="11" idx="3"/>
            <a:endCxn xmlns:a="http://schemas.openxmlformats.org/drawingml/2006/main" id="14" idx="1"/>
          </p:cNvCxnSpPr>
          <p:nvPr/>
        </p:nvCxnSpPr>
        <p:spPr>
          <a:xfrm xmlns:a="http://schemas.openxmlformats.org/drawingml/2006/main">
            <a:off x="5943600" y="45053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32E29FF5-70E2-486F-A855-6575B98E72F5}"/>
              </a:ext>
            </a:extLst>
          </p:cNvPr>
          <p:cNvCxnSpPr>
            <a:stCxn xmlns:a="http://schemas.openxmlformats.org/drawingml/2006/main" id="8" idx="3"/>
            <a:endCxn xmlns:a="http://schemas.openxmlformats.org/drawingml/2006/main" id="11" idx="1"/>
          </p:cNvCxnSpPr>
          <p:nvPr/>
        </p:nvCxnSpPr>
        <p:spPr>
          <a:xfrm xmlns:a="http://schemas.openxmlformats.org/drawingml/2006/main">
            <a:off x="3162300" y="45053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4" name="">
            <a:extLst xmlns:a="http://schemas.openxmlformats.org/drawingml/2006/main">
              <a:ext uri="{FF2B5EF4-FFF2-40B4-BE49-F238E27FC236}">
                <a16:creationId xmlns:a16="http://schemas.microsoft.com/office/drawing/2014/main" id="{6E31AF80-1046-4309-8997-98A47707A562}"/>
              </a:ext>
            </a:extLst>
          </p:cNvPr>
          <p:cNvPicPr>
            <a:picLocks xmlns:a="http://schemas.openxmlformats.org/drawingml/2006/main" noChangeAspect="1"/>
          </p:cNvPicPr>
          <p:nvPr/>
        </p:nvPicPr>
        <p:blipFill>
          <a:blip xmlns:r="http://schemas.openxmlformats.org/officeDocument/2006/relationships" xmlns:a="http://schemas.openxmlformats.org/drawingml/2006/main" r:embed="R07c0242bda0349bc"/>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D4BE1DA7-3B43-462A-AB0D-8BF3898C84AA}"/>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0C99620C-84A1-4C79-B6D2-F0678559C578}"/>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61657335-900C-4CC6-821D-4437CA5BDDA6}"/>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The assistant shows the evidence behind its recommendation</a:t>
            </a:r>
          </a:p>
        </p:txBody>
      </p:sp>
      <p:sp>
        <p:nvSpPr>
          <p:cNvPr id="5" name="footer">
            <a:extLst xmlns:a="http://schemas.openxmlformats.org/drawingml/2006/main">
              <a:ext uri="{FF2B5EF4-FFF2-40B4-BE49-F238E27FC236}">
                <a16:creationId xmlns:a16="http://schemas.microsoft.com/office/drawing/2014/main" id="{B0FD9296-CCBB-4236-9D46-A98D32A91698}"/>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6" name="page">
            <a:extLst xmlns:a="http://schemas.openxmlformats.org/drawingml/2006/main">
              <a:ext uri="{FF2B5EF4-FFF2-40B4-BE49-F238E27FC236}">
                <a16:creationId xmlns:a16="http://schemas.microsoft.com/office/drawing/2014/main" id="{634C3C49-A731-4514-B4B9-646B95EAFEE6}"/>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12</a:t>
            </a:r>
          </a:p>
        </p:txBody>
      </p:sp>
      <p:sp>
        <p:nvSpPr>
          <p:cNvPr id="7" name="user-question">
            <a:extLst xmlns:a="http://schemas.openxmlformats.org/drawingml/2006/main">
              <a:ext uri="{FF2B5EF4-FFF2-40B4-BE49-F238E27FC236}">
                <a16:creationId xmlns:a16="http://schemas.microsoft.com/office/drawing/2014/main" id="{1B836869-45A7-4636-9B04-198F8FAA641F}"/>
              </a:ext>
            </a:extLst>
          </p:cNvPr>
          <p:cNvSpPr>
            <a:spLocks xmlns:a="http://schemas.openxmlformats.org/drawingml/2006/main" noGrp="1"/>
          </p:cNvSpPr>
          <p:nvPr/>
        </p:nvSpPr>
        <p:spPr>
          <a:xfrm xmlns:a="http://schemas.openxmlformats.org/drawingml/2006/main">
            <a:off x="685800" y="2276475"/>
            <a:ext cx="108204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356D42"/>
                </a:solidFill>
                <a:latin typeface="Arial"/>
                <a:ea typeface="Arial"/>
                <a:cs typeface="Arial"/>
              </a:defRPr>
            </a:defPPr>
          </a:lstStyle>
          <a:p xmlns:a="http://schemas.openxmlformats.org/drawingml/2006/main">
            <a:pPr algn="l">
              <a:lnSpc>
                <a:spcPct val="108000"/>
              </a:lnSpc>
              <a:buNone/>
              <a:defRPr sz="2250" b="1">
                <a:solidFill>
                  <a:srgbClr val="356D42"/>
                </a:solidFill>
                <a:latin typeface="Arial"/>
                <a:ea typeface="Arial"/>
                <a:cs typeface="Arial"/>
              </a:defRPr>
            </a:pPr>
            <a:r>
              <a:rPr sz="2250" b="1">
                <a:solidFill>
                  <a:srgbClr val="356D42"/>
                </a:solidFill>
                <a:latin typeface="Arial"/>
                <a:ea typeface="Arial"/>
                <a:cs typeface="Arial"/>
              </a:rPr>
              <a:t>“Why did this chiller's efficiency change after 14:00?”</a:t>
            </a:r>
          </a:p>
        </p:txBody>
      </p:sp>
      <p:sp>
        <p:nvSpPr>
          <p:cNvPr id="8" name="workflow-node-0">
            <a:extLst xmlns:a="http://schemas.openxmlformats.org/drawingml/2006/main">
              <a:ext uri="{FF2B5EF4-FFF2-40B4-BE49-F238E27FC236}">
                <a16:creationId xmlns:a16="http://schemas.microsoft.com/office/drawing/2014/main" id="{A3C9FFC4-B295-41C7-BFB4-018ACA4F9DAB}"/>
              </a:ext>
            </a:extLst>
          </p:cNvPr>
          <p:cNvSpPr>
            <a:spLocks xmlns:a="http://schemas.openxmlformats.org/drawingml/2006/main" noGrp="1"/>
          </p:cNvSpPr>
          <p:nvPr/>
        </p:nvSpPr>
        <p:spPr>
          <a:xfrm xmlns:a="http://schemas.openxmlformats.org/drawingml/2006/main">
            <a:off x="6858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9" name="workflow-heading-0">
            <a:extLst xmlns:a="http://schemas.openxmlformats.org/drawingml/2006/main">
              <a:ext uri="{FF2B5EF4-FFF2-40B4-BE49-F238E27FC236}">
                <a16:creationId xmlns:a16="http://schemas.microsoft.com/office/drawing/2014/main" id="{00431A84-4BA4-4C5A-9AE2-4623DF36A945}"/>
              </a:ext>
            </a:extLst>
          </p:cNvPr>
          <p:cNvSpPr>
            <a:spLocks xmlns:a="http://schemas.openxmlformats.org/drawingml/2006/main" noGrp="1"/>
          </p:cNvSpPr>
          <p:nvPr/>
        </p:nvSpPr>
        <p:spPr>
          <a:xfrm xmlns:a="http://schemas.openxmlformats.org/drawingml/2006/main">
            <a:off x="8953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Bind context</a:t>
            </a:r>
          </a:p>
        </p:txBody>
      </p:sp>
      <p:sp>
        <p:nvSpPr>
          <p:cNvPr id="10" name="workflow-body-0">
            <a:extLst xmlns:a="http://schemas.openxmlformats.org/drawingml/2006/main">
              <a:ext uri="{FF2B5EF4-FFF2-40B4-BE49-F238E27FC236}">
                <a16:creationId xmlns:a16="http://schemas.microsoft.com/office/drawing/2014/main" id="{D2C6F7E6-759A-4E81-9597-EFFE23B5E516}"/>
              </a:ext>
            </a:extLst>
          </p:cNvPr>
          <p:cNvSpPr>
            <a:spLocks xmlns:a="http://schemas.openxmlformats.org/drawingml/2006/main" noGrp="1"/>
          </p:cNvSpPr>
          <p:nvPr/>
        </p:nvSpPr>
        <p:spPr>
          <a:xfrm xmlns:a="http://schemas.openxmlformats.org/drawingml/2006/main">
            <a:off x="8953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Confirm the site, equipment, time window and quality of the readings.</a:t>
            </a:r>
          </a:p>
        </p:txBody>
      </p:sp>
      <p:sp>
        <p:nvSpPr>
          <p:cNvPr id="11" name="workflow-node-1">
            <a:extLst xmlns:a="http://schemas.openxmlformats.org/drawingml/2006/main">
              <a:ext uri="{FF2B5EF4-FFF2-40B4-BE49-F238E27FC236}">
                <a16:creationId xmlns:a16="http://schemas.microsoft.com/office/drawing/2014/main" id="{BCB777B6-EFEE-49CF-8D52-915C62CC3C9E}"/>
              </a:ext>
            </a:extLst>
          </p:cNvPr>
          <p:cNvSpPr>
            <a:spLocks xmlns:a="http://schemas.openxmlformats.org/drawingml/2006/main" noGrp="1"/>
          </p:cNvSpPr>
          <p:nvPr/>
        </p:nvSpPr>
        <p:spPr>
          <a:xfrm xmlns:a="http://schemas.openxmlformats.org/drawingml/2006/main">
            <a:off x="34671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2" name="workflow-heading-1">
            <a:extLst xmlns:a="http://schemas.openxmlformats.org/drawingml/2006/main">
              <a:ext uri="{FF2B5EF4-FFF2-40B4-BE49-F238E27FC236}">
                <a16:creationId xmlns:a16="http://schemas.microsoft.com/office/drawing/2014/main" id="{B1D665F2-716F-4DFF-9814-B7F040D8C7E7}"/>
              </a:ext>
            </a:extLst>
          </p:cNvPr>
          <p:cNvSpPr>
            <a:spLocks xmlns:a="http://schemas.openxmlformats.org/drawingml/2006/main" noGrp="1"/>
          </p:cNvSpPr>
          <p:nvPr/>
        </p:nvSpPr>
        <p:spPr>
          <a:xfrm xmlns:a="http://schemas.openxmlformats.org/drawingml/2006/main">
            <a:off x="36766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Use tools</a:t>
            </a:r>
          </a:p>
        </p:txBody>
      </p:sp>
      <p:sp>
        <p:nvSpPr>
          <p:cNvPr id="13" name="workflow-body-1">
            <a:extLst xmlns:a="http://schemas.openxmlformats.org/drawingml/2006/main">
              <a:ext uri="{FF2B5EF4-FFF2-40B4-BE49-F238E27FC236}">
                <a16:creationId xmlns:a16="http://schemas.microsoft.com/office/drawing/2014/main" id="{AE8BB122-D2AD-4FF2-93E5-9C086336D44F}"/>
              </a:ext>
            </a:extLst>
          </p:cNvPr>
          <p:cNvSpPr>
            <a:spLocks xmlns:a="http://schemas.openxmlformats.org/drawingml/2006/main" noGrp="1"/>
          </p:cNvSpPr>
          <p:nvPr/>
        </p:nvSpPr>
        <p:spPr>
          <a:xfrm xmlns:a="http://schemas.openxmlformats.org/drawingml/2006/main">
            <a:off x="36766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Compare load, temperatures, efficiency and likely fault signatures.</a:t>
            </a:r>
          </a:p>
        </p:txBody>
      </p:sp>
      <p:sp>
        <p:nvSpPr>
          <p:cNvPr id="14" name="workflow-node-2">
            <a:extLst xmlns:a="http://schemas.openxmlformats.org/drawingml/2006/main">
              <a:ext uri="{FF2B5EF4-FFF2-40B4-BE49-F238E27FC236}">
                <a16:creationId xmlns:a16="http://schemas.microsoft.com/office/drawing/2014/main" id="{39799AD9-73DE-4F04-9ECD-8268D2EAF310}"/>
              </a:ext>
            </a:extLst>
          </p:cNvPr>
          <p:cNvSpPr>
            <a:spLocks xmlns:a="http://schemas.openxmlformats.org/drawingml/2006/main" noGrp="1"/>
          </p:cNvSpPr>
          <p:nvPr/>
        </p:nvSpPr>
        <p:spPr>
          <a:xfrm xmlns:a="http://schemas.openxmlformats.org/drawingml/2006/main">
            <a:off x="62484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5" name="workflow-heading-2">
            <a:extLst xmlns:a="http://schemas.openxmlformats.org/drawingml/2006/main">
              <a:ext uri="{FF2B5EF4-FFF2-40B4-BE49-F238E27FC236}">
                <a16:creationId xmlns:a16="http://schemas.microsoft.com/office/drawing/2014/main" id="{DD5816E0-36BB-4A68-BFAA-4F1E078EE6A7}"/>
              </a:ext>
            </a:extLst>
          </p:cNvPr>
          <p:cNvSpPr>
            <a:spLocks xmlns:a="http://schemas.openxmlformats.org/drawingml/2006/main" noGrp="1"/>
          </p:cNvSpPr>
          <p:nvPr/>
        </p:nvSpPr>
        <p:spPr>
          <a:xfrm xmlns:a="http://schemas.openxmlformats.org/drawingml/2006/main">
            <a:off x="64579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Explain</a:t>
            </a:r>
          </a:p>
        </p:txBody>
      </p:sp>
      <p:sp>
        <p:nvSpPr>
          <p:cNvPr id="16" name="workflow-body-2">
            <a:extLst xmlns:a="http://schemas.openxmlformats.org/drawingml/2006/main">
              <a:ext uri="{FF2B5EF4-FFF2-40B4-BE49-F238E27FC236}">
                <a16:creationId xmlns:a16="http://schemas.microsoft.com/office/drawing/2014/main" id="{522AC57E-D741-49FA-A373-0B482AC853FC}"/>
              </a:ext>
            </a:extLst>
          </p:cNvPr>
          <p:cNvSpPr>
            <a:spLocks xmlns:a="http://schemas.openxmlformats.org/drawingml/2006/main" noGrp="1"/>
          </p:cNvSpPr>
          <p:nvPr/>
        </p:nvSpPr>
        <p:spPr>
          <a:xfrm xmlns:a="http://schemas.openxmlformats.org/drawingml/2006/main">
            <a:off x="64579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Present supported causes, counter-evidence and open checks.</a:t>
            </a:r>
          </a:p>
        </p:txBody>
      </p:sp>
      <p:sp>
        <p:nvSpPr>
          <p:cNvPr id="17" name="workflow-node-3">
            <a:extLst xmlns:a="http://schemas.openxmlformats.org/drawingml/2006/main">
              <a:ext uri="{FF2B5EF4-FFF2-40B4-BE49-F238E27FC236}">
                <a16:creationId xmlns:a16="http://schemas.microsoft.com/office/drawing/2014/main" id="{F5D6EB7B-8056-47C1-8EEA-686D05F55BCC}"/>
              </a:ext>
            </a:extLst>
          </p:cNvPr>
          <p:cNvSpPr>
            <a:spLocks xmlns:a="http://schemas.openxmlformats.org/drawingml/2006/main" noGrp="1"/>
          </p:cNvSpPr>
          <p:nvPr/>
        </p:nvSpPr>
        <p:spPr>
          <a:xfrm xmlns:a="http://schemas.openxmlformats.org/drawingml/2006/main">
            <a:off x="9029700" y="3190875"/>
            <a:ext cx="2476500" cy="262890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8" name="workflow-heading-3">
            <a:extLst xmlns:a="http://schemas.openxmlformats.org/drawingml/2006/main">
              <a:ext uri="{FF2B5EF4-FFF2-40B4-BE49-F238E27FC236}">
                <a16:creationId xmlns:a16="http://schemas.microsoft.com/office/drawing/2014/main" id="{0F98AB8D-7EDA-4166-AA7B-6D966E05CAF3}"/>
              </a:ext>
            </a:extLst>
          </p:cNvPr>
          <p:cNvSpPr>
            <a:spLocks xmlns:a="http://schemas.openxmlformats.org/drawingml/2006/main" noGrp="1"/>
          </p:cNvSpPr>
          <p:nvPr/>
        </p:nvSpPr>
        <p:spPr>
          <a:xfrm xmlns:a="http://schemas.openxmlformats.org/drawingml/2006/main">
            <a:off x="9239250" y="3409950"/>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Prepare action</a:t>
            </a:r>
          </a:p>
        </p:txBody>
      </p:sp>
      <p:sp>
        <p:nvSpPr>
          <p:cNvPr id="19" name="workflow-body-3">
            <a:extLst xmlns:a="http://schemas.openxmlformats.org/drawingml/2006/main">
              <a:ext uri="{FF2B5EF4-FFF2-40B4-BE49-F238E27FC236}">
                <a16:creationId xmlns:a16="http://schemas.microsoft.com/office/drawing/2014/main" id="{C5151086-A8CA-4EA8-9783-FC85911ECBCA}"/>
              </a:ext>
            </a:extLst>
          </p:cNvPr>
          <p:cNvSpPr>
            <a:spLocks xmlns:a="http://schemas.openxmlformats.org/drawingml/2006/main" noGrp="1"/>
          </p:cNvSpPr>
          <p:nvPr/>
        </p:nvSpPr>
        <p:spPr>
          <a:xfrm xmlns:a="http://schemas.openxmlformats.org/drawingml/2006/main">
            <a:off x="9239250" y="4248150"/>
            <a:ext cx="2057400" cy="1447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Draft a verification plan or Energy Action for authorized review.</a:t>
            </a:r>
          </a:p>
        </p:txBody>
      </p:sp>
      <p:sp>
        <p:nvSpPr>
          <p:cNvPr id="23" name="example-caption">
            <a:extLst xmlns:a="http://schemas.openxmlformats.org/drawingml/2006/main">
              <a:ext uri="{FF2B5EF4-FFF2-40B4-BE49-F238E27FC236}">
                <a16:creationId xmlns:a16="http://schemas.microsoft.com/office/drawing/2014/main" id="{818F88A0-4C9A-4604-B8AF-3B00427FF8CB}"/>
              </a:ext>
            </a:extLst>
          </p:cNvPr>
          <p:cNvSpPr>
            <a:spLocks xmlns:a="http://schemas.openxmlformats.org/drawingml/2006/main" noGrp="1"/>
          </p:cNvSpPr>
          <p:nvPr/>
        </p:nvSpPr>
        <p:spPr>
          <a:xfrm xmlns:a="http://schemas.openxmlformats.org/drawingml/2006/main">
            <a:off x="685800" y="5962650"/>
            <a:ext cx="1082040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52645B"/>
                </a:solidFill>
                <a:latin typeface="Arial"/>
                <a:ea typeface="Arial"/>
                <a:cs typeface="Arial"/>
              </a:defRPr>
            </a:defPPr>
          </a:lstStyle>
          <a:p xmlns:a="http://schemas.openxmlformats.org/drawingml/2006/main">
            <a:pPr algn="l">
              <a:lnSpc>
                <a:spcPct val="108000"/>
              </a:lnSpc>
              <a:buNone/>
              <a:defRPr sz="1350" b="0">
                <a:solidFill>
                  <a:srgbClr val="52645B"/>
                </a:solidFill>
                <a:latin typeface="Arial"/>
                <a:ea typeface="Arial"/>
                <a:cs typeface="Arial"/>
              </a:defRPr>
            </a:pPr>
            <a:r>
              <a:rPr sz="1350" b="0">
                <a:solidFill>
                  <a:srgbClr val="52645B"/>
                </a:solidFill>
                <a:latin typeface="Arial"/>
                <a:ea typeface="Arial"/>
                <a:cs typeface="Arial"/>
              </a:rPr>
              <a:t>Illustrative investigation workflow</a:t>
            </a:r>
          </a:p>
        </p:txBody>
      </p:sp>
    </p:spTree>
    <p:extLst>
      <p:ext uri="{BB962C8B-B14F-4D97-AF65-F5344CB8AC3E}">
        <p14:creationId xmlns:p14="http://schemas.microsoft.com/office/powerpoint/2010/main" val="87784388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CA9D6861-B2AC-4D14-B334-386CA8B15468}"/>
              </a:ext>
            </a:extLst>
          </p:cNvPr>
          <p:cNvPicPr>
            <a:picLocks xmlns:a="http://schemas.openxmlformats.org/drawingml/2006/main" noChangeAspect="1"/>
          </p:cNvPicPr>
          <p:nvPr/>
        </p:nvPicPr>
        <p:blipFill>
          <a:blip xmlns:r="http://schemas.openxmlformats.org/officeDocument/2006/relationships" xmlns:a="http://schemas.openxmlformats.org/drawingml/2006/main" r:embed="R83660c8d36ca45e3"/>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9524E3F0-2386-4CDC-8DCB-090AD37DD9E5}"/>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46F8D598-351C-4670-ABD7-E03A0107A604}"/>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EE7AF076-EA21-491B-9F3C-8C80D35D418B}"/>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Optimization balances energy with practical operating limits</a:t>
            </a:r>
          </a:p>
        </p:txBody>
      </p:sp>
      <p:sp>
        <p:nvSpPr>
          <p:cNvPr id="5" name="subtitle">
            <a:extLst xmlns:a="http://schemas.openxmlformats.org/drawingml/2006/main">
              <a:ext uri="{FF2B5EF4-FFF2-40B4-BE49-F238E27FC236}">
                <a16:creationId xmlns:a16="http://schemas.microsoft.com/office/drawing/2014/main" id="{268966B5-575A-4A99-962B-729745954D1B}"/>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Use model outputs to evaluate a feasible strategy before site execution.</a:t>
            </a:r>
          </a:p>
        </p:txBody>
      </p:sp>
      <p:sp>
        <p:nvSpPr>
          <p:cNvPr id="6" name="footer">
            <a:extLst xmlns:a="http://schemas.openxmlformats.org/drawingml/2006/main">
              <a:ext uri="{FF2B5EF4-FFF2-40B4-BE49-F238E27FC236}">
                <a16:creationId xmlns:a16="http://schemas.microsoft.com/office/drawing/2014/main" id="{27A5E752-7801-4AD7-8315-9DCDD7324194}"/>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6A8AAA0B-DCDD-40F3-AFFA-0E363E8D56B4}"/>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13</a:t>
            </a:r>
          </a:p>
        </p:txBody>
      </p:sp>
      <p:sp>
        <p:nvSpPr>
          <p:cNvPr id="8" name="row-heading-0">
            <a:extLst xmlns:a="http://schemas.openxmlformats.org/drawingml/2006/main">
              <a:ext uri="{FF2B5EF4-FFF2-40B4-BE49-F238E27FC236}">
                <a16:creationId xmlns:a16="http://schemas.microsoft.com/office/drawing/2014/main" id="{71E4D810-0A06-4D36-8513-C40D02A80B21}"/>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What-if scenarios</a:t>
            </a:r>
          </a:p>
        </p:txBody>
      </p:sp>
      <p:sp>
        <p:nvSpPr>
          <p:cNvPr id="9" name="row-body-0">
            <a:extLst xmlns:a="http://schemas.openxmlformats.org/drawingml/2006/main">
              <a:ext uri="{FF2B5EF4-FFF2-40B4-BE49-F238E27FC236}">
                <a16:creationId xmlns:a16="http://schemas.microsoft.com/office/drawing/2014/main" id="{A1765D3E-F0BF-49BF-9467-98ADED7E763C}"/>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Use frozen prediction, physical performance or engineering-measure models appropriate to the question.</a:t>
            </a:r>
          </a:p>
        </p:txBody>
      </p:sp>
      <p:sp>
        <p:nvSpPr>
          <p:cNvPr id="10" name="row-heading-1">
            <a:extLst xmlns:a="http://schemas.openxmlformats.org/drawingml/2006/main">
              <a:ext uri="{FF2B5EF4-FFF2-40B4-BE49-F238E27FC236}">
                <a16:creationId xmlns:a16="http://schemas.microsoft.com/office/drawing/2014/main" id="{0569EEFE-2C00-4929-94CD-93D43E252B88}"/>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Rolling optimization</a:t>
            </a:r>
          </a:p>
        </p:txBody>
      </p:sp>
      <p:sp>
        <p:nvSpPr>
          <p:cNvPr id="11" name="row-body-1">
            <a:extLst xmlns:a="http://schemas.openxmlformats.org/drawingml/2006/main">
              <a:ext uri="{FF2B5EF4-FFF2-40B4-BE49-F238E27FC236}">
                <a16:creationId xmlns:a16="http://schemas.microsoft.com/office/drawing/2014/main" id="{DFC47546-F23F-4E03-807A-89DCFE777853}"/>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Constrained Model Predictive Control (MPC). Discrete equipment choices may use MILP/MINLP approximations.</a:t>
            </a:r>
          </a:p>
        </p:txBody>
      </p:sp>
      <p:sp>
        <p:nvSpPr>
          <p:cNvPr id="12" name="row-heading-2">
            <a:extLst xmlns:a="http://schemas.openxmlformats.org/drawingml/2006/main">
              <a:ext uri="{FF2B5EF4-FFF2-40B4-BE49-F238E27FC236}">
                <a16:creationId xmlns:a16="http://schemas.microsoft.com/office/drawing/2014/main" id="{C5E505EC-5D34-473F-8087-8793B8532E01}"/>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Operating constraints</a:t>
            </a:r>
          </a:p>
        </p:txBody>
      </p:sp>
      <p:sp>
        <p:nvSpPr>
          <p:cNvPr id="13" name="row-body-2">
            <a:extLst xmlns:a="http://schemas.openxmlformats.org/drawingml/2006/main">
              <a:ext uri="{FF2B5EF4-FFF2-40B4-BE49-F238E27FC236}">
                <a16:creationId xmlns:a16="http://schemas.microsoft.com/office/drawing/2014/main" id="{5EF0211D-DE58-4137-ACF5-7C22C5CB6DF6}"/>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Respect comfort, equipment capacity, minimum run times, redundancy and approved operating limits.</a:t>
            </a:r>
          </a:p>
        </p:txBody>
      </p:sp>
      <p:sp>
        <p:nvSpPr>
          <p:cNvPr id="14" name="row-heading-3">
            <a:extLst xmlns:a="http://schemas.openxmlformats.org/drawingml/2006/main">
              <a:ext uri="{FF2B5EF4-FFF2-40B4-BE49-F238E27FC236}">
                <a16:creationId xmlns:a16="http://schemas.microsoft.com/office/drawing/2014/main" id="{9C0C95EB-65B1-48A5-AA7B-D30A6F75533E}"/>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Decision output</a:t>
            </a:r>
          </a:p>
        </p:txBody>
      </p:sp>
      <p:sp>
        <p:nvSpPr>
          <p:cNvPr id="15" name="row-body-3">
            <a:extLst xmlns:a="http://schemas.openxmlformats.org/drawingml/2006/main">
              <a:ext uri="{FF2B5EF4-FFF2-40B4-BE49-F238E27FC236}">
                <a16:creationId xmlns:a16="http://schemas.microsoft.com/office/drawing/2014/main" id="{225DE119-EBF3-412E-9A49-5893CABD5657}"/>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 proposed target, expected effect, constraints, approval route, rollback and verification window.</a:t>
            </a:r>
          </a:p>
        </p:txBody>
      </p:sp>
    </p:spTree>
    <p:extLst>
      <p:ext uri="{BB962C8B-B14F-4D97-AF65-F5344CB8AC3E}">
        <p14:creationId xmlns:p14="http://schemas.microsoft.com/office/powerpoint/2010/main" val="45614237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98F8E3B2-814C-4740-B6C3-3C5543591017}"/>
              </a:ext>
            </a:extLst>
          </p:cNvPr>
          <p:cNvCxnSpPr>
            <a:stCxn xmlns:a="http://schemas.openxmlformats.org/drawingml/2006/main" id="11" idx="3"/>
            <a:endCxn xmlns:a="http://schemas.openxmlformats.org/drawingml/2006/main" id="14" idx="1"/>
          </p:cNvCxnSpPr>
          <p:nvPr/>
        </p:nvCxnSpPr>
        <p:spPr>
          <a:xfrm xmlns:a="http://schemas.openxmlformats.org/drawingml/2006/main">
            <a:off x="77978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A6CDEBDD-82BB-4883-A14E-ECB4C8F6C56F}"/>
              </a:ext>
            </a:extLst>
          </p:cNvPr>
          <p:cNvCxnSpPr>
            <a:stCxn xmlns:a="http://schemas.openxmlformats.org/drawingml/2006/main" id="8" idx="3"/>
            <a:endCxn xmlns:a="http://schemas.openxmlformats.org/drawingml/2006/main" id="11" idx="1"/>
          </p:cNvCxnSpPr>
          <p:nvPr/>
        </p:nvCxnSpPr>
        <p:spPr>
          <a:xfrm xmlns:a="http://schemas.openxmlformats.org/drawingml/2006/main">
            <a:off x="40894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0" name="">
            <a:extLst xmlns:a="http://schemas.openxmlformats.org/drawingml/2006/main">
              <a:ext uri="{FF2B5EF4-FFF2-40B4-BE49-F238E27FC236}">
                <a16:creationId xmlns:a16="http://schemas.microsoft.com/office/drawing/2014/main" id="{3016762C-60B4-43CE-818E-B68FDA323DFA}"/>
              </a:ext>
            </a:extLst>
          </p:cNvPr>
          <p:cNvPicPr>
            <a:picLocks xmlns:a="http://schemas.openxmlformats.org/drawingml/2006/main" noChangeAspect="1"/>
          </p:cNvPicPr>
          <p:nvPr/>
        </p:nvPicPr>
        <p:blipFill>
          <a:blip xmlns:r="http://schemas.openxmlformats.org/officeDocument/2006/relationships" xmlns:a="http://schemas.openxmlformats.org/drawingml/2006/main" r:embed="R5436fca93c8440de"/>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95900834-5932-4B23-8F1E-24229A409137}"/>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0770AD8C-9F7E-4577-BECC-5739CE2D3785}"/>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47832613-DBD4-4B8C-89C6-74D72C95EF0F}"/>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A versioned M&amp;V ledger makes savings reproducible</a:t>
            </a:r>
          </a:p>
        </p:txBody>
      </p:sp>
      <p:sp>
        <p:nvSpPr>
          <p:cNvPr id="5" name="subtitle">
            <a:extLst xmlns:a="http://schemas.openxmlformats.org/drawingml/2006/main">
              <a:ext uri="{FF2B5EF4-FFF2-40B4-BE49-F238E27FC236}">
                <a16:creationId xmlns:a16="http://schemas.microsoft.com/office/drawing/2014/main" id="{BA4D9C59-89DB-4EDF-B09D-1ECC997EEB60}"/>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Measurement and Verification (M&amp;V) compares measured use with an approved, adjusted baseline.</a:t>
            </a:r>
          </a:p>
        </p:txBody>
      </p:sp>
      <p:sp>
        <p:nvSpPr>
          <p:cNvPr id="6" name="footer">
            <a:extLst xmlns:a="http://schemas.openxmlformats.org/drawingml/2006/main">
              <a:ext uri="{FF2B5EF4-FFF2-40B4-BE49-F238E27FC236}">
                <a16:creationId xmlns:a16="http://schemas.microsoft.com/office/drawing/2014/main" id="{E6C4E0A0-662A-48CD-81D6-F0572D1631C4}"/>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B5BB14E1-3CC8-49B5-86B6-F790411DA455}"/>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14</a:t>
            </a:r>
          </a:p>
        </p:txBody>
      </p:sp>
      <p:sp>
        <p:nvSpPr>
          <p:cNvPr id="8" name="workflow-node-0">
            <a:extLst xmlns:a="http://schemas.openxmlformats.org/drawingml/2006/main">
              <a:ext uri="{FF2B5EF4-FFF2-40B4-BE49-F238E27FC236}">
                <a16:creationId xmlns:a16="http://schemas.microsoft.com/office/drawing/2014/main" id="{6926C5DE-1383-4A91-B48A-702C63E6A80F}"/>
              </a:ext>
            </a:extLst>
          </p:cNvPr>
          <p:cNvSpPr>
            <a:spLocks xmlns:a="http://schemas.openxmlformats.org/drawingml/2006/main" noGrp="1"/>
          </p:cNvSpPr>
          <p:nvPr/>
        </p:nvSpPr>
        <p:spPr>
          <a:xfrm xmlns:a="http://schemas.openxmlformats.org/drawingml/2006/main">
            <a:off x="685800" y="3105150"/>
            <a:ext cx="34036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9" name="workflow-heading-0">
            <a:extLst xmlns:a="http://schemas.openxmlformats.org/drawingml/2006/main">
              <a:ext uri="{FF2B5EF4-FFF2-40B4-BE49-F238E27FC236}">
                <a16:creationId xmlns:a16="http://schemas.microsoft.com/office/drawing/2014/main" id="{C643CC77-6261-4344-AEBA-868BC01B02C4}"/>
              </a:ext>
            </a:extLst>
          </p:cNvPr>
          <p:cNvSpPr>
            <a:spLocks xmlns:a="http://schemas.openxmlformats.org/drawingml/2006/main" noGrp="1"/>
          </p:cNvSpPr>
          <p:nvPr/>
        </p:nvSpPr>
        <p:spPr>
          <a:xfrm xmlns:a="http://schemas.openxmlformats.org/drawingml/2006/main">
            <a:off x="895350" y="3324225"/>
            <a:ext cx="2984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Baseline</a:t>
            </a:r>
          </a:p>
        </p:txBody>
      </p:sp>
      <p:sp>
        <p:nvSpPr>
          <p:cNvPr id="10" name="workflow-body-0">
            <a:extLst xmlns:a="http://schemas.openxmlformats.org/drawingml/2006/main">
              <a:ext uri="{FF2B5EF4-FFF2-40B4-BE49-F238E27FC236}">
                <a16:creationId xmlns:a16="http://schemas.microsoft.com/office/drawing/2014/main" id="{2FD547FD-2BB7-4BF0-948E-89F5F3B686E0}"/>
              </a:ext>
            </a:extLst>
          </p:cNvPr>
          <p:cNvSpPr>
            <a:spLocks xmlns:a="http://schemas.openxmlformats.org/drawingml/2006/main" noGrp="1"/>
          </p:cNvSpPr>
          <p:nvPr/>
        </p:nvSpPr>
        <p:spPr>
          <a:xfrm xmlns:a="http://schemas.openxmlformats.org/drawingml/2006/main">
            <a:off x="895350" y="4162425"/>
            <a:ext cx="29845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Boundary, historical data, model candidates and approval.</a:t>
            </a:r>
          </a:p>
        </p:txBody>
      </p:sp>
      <p:sp>
        <p:nvSpPr>
          <p:cNvPr id="11" name="workflow-node-1">
            <a:extLst xmlns:a="http://schemas.openxmlformats.org/drawingml/2006/main">
              <a:ext uri="{FF2B5EF4-FFF2-40B4-BE49-F238E27FC236}">
                <a16:creationId xmlns:a16="http://schemas.microsoft.com/office/drawing/2014/main" id="{ECFF4475-D0A1-4B98-936C-5202F2CD2581}"/>
              </a:ext>
            </a:extLst>
          </p:cNvPr>
          <p:cNvSpPr>
            <a:spLocks xmlns:a="http://schemas.openxmlformats.org/drawingml/2006/main" noGrp="1"/>
          </p:cNvSpPr>
          <p:nvPr/>
        </p:nvSpPr>
        <p:spPr>
          <a:xfrm xmlns:a="http://schemas.openxmlformats.org/drawingml/2006/main">
            <a:off x="4394200" y="3105150"/>
            <a:ext cx="34036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2" name="workflow-heading-1">
            <a:extLst xmlns:a="http://schemas.openxmlformats.org/drawingml/2006/main">
              <a:ext uri="{FF2B5EF4-FFF2-40B4-BE49-F238E27FC236}">
                <a16:creationId xmlns:a16="http://schemas.microsoft.com/office/drawing/2014/main" id="{7706472A-7CCA-4108-AB85-863F99A5DDB1}"/>
              </a:ext>
            </a:extLst>
          </p:cNvPr>
          <p:cNvSpPr>
            <a:spLocks xmlns:a="http://schemas.openxmlformats.org/drawingml/2006/main" noGrp="1"/>
          </p:cNvSpPr>
          <p:nvPr/>
        </p:nvSpPr>
        <p:spPr>
          <a:xfrm xmlns:a="http://schemas.openxmlformats.org/drawingml/2006/main">
            <a:off x="4603750" y="3324225"/>
            <a:ext cx="2984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Adjustment</a:t>
            </a:r>
          </a:p>
        </p:txBody>
      </p:sp>
      <p:sp>
        <p:nvSpPr>
          <p:cNvPr id="13" name="workflow-body-1">
            <a:extLst xmlns:a="http://schemas.openxmlformats.org/drawingml/2006/main">
              <a:ext uri="{FF2B5EF4-FFF2-40B4-BE49-F238E27FC236}">
                <a16:creationId xmlns:a16="http://schemas.microsoft.com/office/drawing/2014/main" id="{5DFEAC29-44BB-4AF2-8E88-F79D100FF85C}"/>
              </a:ext>
            </a:extLst>
          </p:cNvPr>
          <p:cNvSpPr>
            <a:spLocks xmlns:a="http://schemas.openxmlformats.org/drawingml/2006/main" noGrp="1"/>
          </p:cNvSpPr>
          <p:nvPr/>
        </p:nvSpPr>
        <p:spPr>
          <a:xfrm xmlns:a="http://schemas.openxmlformats.org/drawingml/2006/main">
            <a:off x="4603750" y="4162425"/>
            <a:ext cx="29845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Weather, calendars and approved material operating changes.</a:t>
            </a:r>
          </a:p>
        </p:txBody>
      </p:sp>
      <p:sp>
        <p:nvSpPr>
          <p:cNvPr id="14" name="workflow-node-2">
            <a:extLst xmlns:a="http://schemas.openxmlformats.org/drawingml/2006/main">
              <a:ext uri="{FF2B5EF4-FFF2-40B4-BE49-F238E27FC236}">
                <a16:creationId xmlns:a16="http://schemas.microsoft.com/office/drawing/2014/main" id="{29C6C5F3-15CF-4768-8C3B-D7D829D98290}"/>
              </a:ext>
            </a:extLst>
          </p:cNvPr>
          <p:cNvSpPr>
            <a:spLocks xmlns:a="http://schemas.openxmlformats.org/drawingml/2006/main" noGrp="1"/>
          </p:cNvSpPr>
          <p:nvPr/>
        </p:nvSpPr>
        <p:spPr>
          <a:xfrm xmlns:a="http://schemas.openxmlformats.org/drawingml/2006/main">
            <a:off x="8102600" y="3105150"/>
            <a:ext cx="34036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5" name="workflow-heading-2">
            <a:extLst xmlns:a="http://schemas.openxmlformats.org/drawingml/2006/main">
              <a:ext uri="{FF2B5EF4-FFF2-40B4-BE49-F238E27FC236}">
                <a16:creationId xmlns:a16="http://schemas.microsoft.com/office/drawing/2014/main" id="{AFE5385D-DAEA-4F4B-B620-EECBC612EE31}"/>
              </a:ext>
            </a:extLst>
          </p:cNvPr>
          <p:cNvSpPr>
            <a:spLocks xmlns:a="http://schemas.openxmlformats.org/drawingml/2006/main" noGrp="1"/>
          </p:cNvSpPr>
          <p:nvPr/>
        </p:nvSpPr>
        <p:spPr>
          <a:xfrm xmlns:a="http://schemas.openxmlformats.org/drawingml/2006/main">
            <a:off x="8312150" y="3324225"/>
            <a:ext cx="29845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356D42"/>
                </a:solidFill>
                <a:latin typeface="Arial"/>
                <a:ea typeface="Arial"/>
                <a:cs typeface="Arial"/>
              </a:defRPr>
            </a:defPPr>
          </a:lstStyle>
          <a:p xmlns:a="http://schemas.openxmlformats.org/drawingml/2006/main">
            <a:pPr algn="l">
              <a:lnSpc>
                <a:spcPct val="108000"/>
              </a:lnSpc>
              <a:buNone/>
              <a:defRPr sz="2025" b="1">
                <a:solidFill>
                  <a:srgbClr val="356D42"/>
                </a:solidFill>
                <a:latin typeface="Arial"/>
                <a:ea typeface="Arial"/>
                <a:cs typeface="Arial"/>
              </a:defRPr>
            </a:pPr>
            <a:r>
              <a:rPr sz="2025" b="1">
                <a:solidFill>
                  <a:srgbClr val="356D42"/>
                </a:solidFill>
                <a:latin typeface="Arial"/>
                <a:ea typeface="Arial"/>
                <a:cs typeface="Arial"/>
              </a:rPr>
              <a:t>Reporting</a:t>
            </a:r>
          </a:p>
        </p:txBody>
      </p:sp>
      <p:sp>
        <p:nvSpPr>
          <p:cNvPr id="16" name="workflow-body-2">
            <a:extLst xmlns:a="http://schemas.openxmlformats.org/drawingml/2006/main">
              <a:ext uri="{FF2B5EF4-FFF2-40B4-BE49-F238E27FC236}">
                <a16:creationId xmlns:a16="http://schemas.microsoft.com/office/drawing/2014/main" id="{E9968CAD-0AF7-4750-A4D0-A851DC4AC740}"/>
              </a:ext>
            </a:extLst>
          </p:cNvPr>
          <p:cNvSpPr>
            <a:spLocks xmlns:a="http://schemas.openxmlformats.org/drawingml/2006/main" noGrp="1"/>
          </p:cNvSpPr>
          <p:nvPr/>
        </p:nvSpPr>
        <p:spPr>
          <a:xfrm xmlns:a="http://schemas.openxmlformats.org/drawingml/2006/main">
            <a:off x="8312150" y="4162425"/>
            <a:ext cx="29845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Measured use, calculation version, uncertainty and review.</a:t>
            </a:r>
          </a:p>
        </p:txBody>
      </p:sp>
      <p:sp>
        <p:nvSpPr>
          <p:cNvPr id="19" name="closing">
            <a:extLst xmlns:a="http://schemas.openxmlformats.org/drawingml/2006/main">
              <a:ext uri="{FF2B5EF4-FFF2-40B4-BE49-F238E27FC236}">
                <a16:creationId xmlns:a16="http://schemas.microsoft.com/office/drawing/2014/main" id="{FC7ED25C-0D68-425D-ABB3-67559929BA82}"/>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Savings = adjusted baseline minus reporting use, with approved non-routine adjustments.</a:t>
            </a:r>
          </a:p>
        </p:txBody>
      </p:sp>
    </p:spTree>
    <p:extLst>
      <p:ext uri="{BB962C8B-B14F-4D97-AF65-F5344CB8AC3E}">
        <p14:creationId xmlns:p14="http://schemas.microsoft.com/office/powerpoint/2010/main" val="42778203"/>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1D7B2408-B9BF-47FD-95D5-FE472848F62D}"/>
              </a:ext>
            </a:extLst>
          </p:cNvPr>
          <p:cNvPicPr>
            <a:picLocks xmlns:a="http://schemas.openxmlformats.org/drawingml/2006/main" noChangeAspect="1"/>
          </p:cNvPicPr>
          <p:nvPr/>
        </p:nvPicPr>
        <p:blipFill>
          <a:blip xmlns:r="http://schemas.openxmlformats.org/officeDocument/2006/relationships" xmlns:a="http://schemas.openxmlformats.org/drawingml/2006/main" r:embed="R373c7feafee54907"/>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4BF895EE-5203-4E98-9E0F-9AF4930D942D}"/>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7FBB8EBA-7DDE-4802-B3BA-E4275BDC2A7C}"/>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CBD04EAF-3B7A-40D6-BA6D-B186941612A0}"/>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Three service outcomes keep the performance review balanced</a:t>
            </a:r>
          </a:p>
        </p:txBody>
      </p:sp>
      <p:sp>
        <p:nvSpPr>
          <p:cNvPr id="5" name="subtitle">
            <a:extLst xmlns:a="http://schemas.openxmlformats.org/drawingml/2006/main">
              <a:ext uri="{FF2B5EF4-FFF2-40B4-BE49-F238E27FC236}">
                <a16:creationId xmlns:a16="http://schemas.microsoft.com/office/drawing/2014/main" id="{70F4A60E-E4EE-4BAC-A4BE-C0D06C4EB5A3}"/>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Each outcome retains its own measurement, boundary and review status.</a:t>
            </a:r>
          </a:p>
        </p:txBody>
      </p:sp>
      <p:sp>
        <p:nvSpPr>
          <p:cNvPr id="6" name="footer">
            <a:extLst xmlns:a="http://schemas.openxmlformats.org/drawingml/2006/main">
              <a:ext uri="{FF2B5EF4-FFF2-40B4-BE49-F238E27FC236}">
                <a16:creationId xmlns:a16="http://schemas.microsoft.com/office/drawing/2014/main" id="{87FE467E-A7AF-4A58-A1D9-16D5EFC64215}"/>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3188293D-88A6-42B7-A345-7243265B2E2D}"/>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15</a:t>
            </a:r>
          </a:p>
        </p:txBody>
      </p:sp>
      <p:sp>
        <p:nvSpPr>
          <p:cNvPr id="8" name="sla-index-0">
            <a:extLst xmlns:a="http://schemas.openxmlformats.org/drawingml/2006/main">
              <a:ext uri="{FF2B5EF4-FFF2-40B4-BE49-F238E27FC236}">
                <a16:creationId xmlns:a16="http://schemas.microsoft.com/office/drawing/2014/main" id="{C32F7BA7-7287-429B-979D-AFF59F151EF0}"/>
              </a:ext>
            </a:extLst>
          </p:cNvPr>
          <p:cNvSpPr>
            <a:spLocks xmlns:a="http://schemas.openxmlformats.org/drawingml/2006/main" noGrp="1"/>
          </p:cNvSpPr>
          <p:nvPr/>
        </p:nvSpPr>
        <p:spPr>
          <a:xfrm xmlns:a="http://schemas.openxmlformats.org/drawingml/2006/main">
            <a:off x="685800" y="3028950"/>
            <a:ext cx="647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1">
                <a:solidFill>
                  <a:srgbClr val="5C9952"/>
                </a:solidFill>
                <a:latin typeface="Arial"/>
                <a:ea typeface="Arial"/>
                <a:cs typeface="Arial"/>
              </a:defRPr>
            </a:defPPr>
          </a:lstStyle>
          <a:p xmlns:a="http://schemas.openxmlformats.org/drawingml/2006/main">
            <a:pPr algn="l">
              <a:lnSpc>
                <a:spcPct val="108000"/>
              </a:lnSpc>
              <a:buNone/>
              <a:defRPr sz="3000" b="1">
                <a:solidFill>
                  <a:srgbClr val="5C9952"/>
                </a:solidFill>
                <a:latin typeface="Arial"/>
                <a:ea typeface="Arial"/>
                <a:cs typeface="Arial"/>
              </a:defRPr>
            </a:pPr>
            <a:r>
              <a:rPr sz="3000" b="1">
                <a:solidFill>
                  <a:srgbClr val="5C9952"/>
                </a:solidFill>
                <a:latin typeface="Arial"/>
                <a:ea typeface="Arial"/>
                <a:cs typeface="Arial"/>
              </a:rPr>
              <a:t>01</a:t>
            </a:r>
          </a:p>
        </p:txBody>
      </p:sp>
      <p:sp>
        <p:nvSpPr>
          <p:cNvPr id="9" name="sla-title-0">
            <a:extLst xmlns:a="http://schemas.openxmlformats.org/drawingml/2006/main">
              <a:ext uri="{FF2B5EF4-FFF2-40B4-BE49-F238E27FC236}">
                <a16:creationId xmlns:a16="http://schemas.microsoft.com/office/drawing/2014/main" id="{4F70FA49-4A60-4A45-BD6F-8BB2C0F819C4}"/>
              </a:ext>
            </a:extLst>
          </p:cNvPr>
          <p:cNvSpPr>
            <a:spLocks xmlns:a="http://schemas.openxmlformats.org/drawingml/2006/main" noGrp="1"/>
          </p:cNvSpPr>
          <p:nvPr/>
        </p:nvSpPr>
        <p:spPr>
          <a:xfrm xmlns:a="http://schemas.openxmlformats.org/drawingml/2006/main">
            <a:off x="1600200" y="3057525"/>
            <a:ext cx="4476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Energy &amp; Water Performance</a:t>
            </a:r>
          </a:p>
        </p:txBody>
      </p:sp>
      <p:sp>
        <p:nvSpPr>
          <p:cNvPr id="10" name="sla-definition-0">
            <a:extLst xmlns:a="http://schemas.openxmlformats.org/drawingml/2006/main">
              <a:ext uri="{FF2B5EF4-FFF2-40B4-BE49-F238E27FC236}">
                <a16:creationId xmlns:a16="http://schemas.microsoft.com/office/drawing/2014/main" id="{D0882BD6-2143-47E5-ACD6-98325A8457BF}"/>
              </a:ext>
            </a:extLst>
          </p:cNvPr>
          <p:cNvSpPr>
            <a:spLocks xmlns:a="http://schemas.openxmlformats.org/drawingml/2006/main" noGrp="1"/>
          </p:cNvSpPr>
          <p:nvPr/>
        </p:nvSpPr>
        <p:spPr>
          <a:xfrm xmlns:a="http://schemas.openxmlformats.org/drawingml/2006/main">
            <a:off x="6591300" y="3086100"/>
            <a:ext cx="4867275"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Normalized resource use and agreed savings/performance measures.</a:t>
            </a:r>
          </a:p>
        </p:txBody>
      </p:sp>
      <p:sp>
        <p:nvSpPr>
          <p:cNvPr id="11" name="sla-index-1">
            <a:extLst xmlns:a="http://schemas.openxmlformats.org/drawingml/2006/main">
              <a:ext uri="{FF2B5EF4-FFF2-40B4-BE49-F238E27FC236}">
                <a16:creationId xmlns:a16="http://schemas.microsoft.com/office/drawing/2014/main" id="{37E095E2-84F9-4BA5-99F7-4FACF46D6132}"/>
              </a:ext>
            </a:extLst>
          </p:cNvPr>
          <p:cNvSpPr>
            <a:spLocks xmlns:a="http://schemas.openxmlformats.org/drawingml/2006/main" noGrp="1"/>
          </p:cNvSpPr>
          <p:nvPr/>
        </p:nvSpPr>
        <p:spPr>
          <a:xfrm xmlns:a="http://schemas.openxmlformats.org/drawingml/2006/main">
            <a:off x="685800" y="3924300"/>
            <a:ext cx="647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1">
                <a:solidFill>
                  <a:srgbClr val="5C9952"/>
                </a:solidFill>
                <a:latin typeface="Arial"/>
                <a:ea typeface="Arial"/>
                <a:cs typeface="Arial"/>
              </a:defRPr>
            </a:defPPr>
          </a:lstStyle>
          <a:p xmlns:a="http://schemas.openxmlformats.org/drawingml/2006/main">
            <a:pPr algn="l">
              <a:lnSpc>
                <a:spcPct val="108000"/>
              </a:lnSpc>
              <a:buNone/>
              <a:defRPr sz="3000" b="1">
                <a:solidFill>
                  <a:srgbClr val="5C9952"/>
                </a:solidFill>
                <a:latin typeface="Arial"/>
                <a:ea typeface="Arial"/>
                <a:cs typeface="Arial"/>
              </a:defRPr>
            </a:pPr>
            <a:r>
              <a:rPr sz="3000" b="1">
                <a:solidFill>
                  <a:srgbClr val="5C9952"/>
                </a:solidFill>
                <a:latin typeface="Arial"/>
                <a:ea typeface="Arial"/>
                <a:cs typeface="Arial"/>
              </a:rPr>
              <a:t>02</a:t>
            </a:r>
          </a:p>
        </p:txBody>
      </p:sp>
      <p:sp>
        <p:nvSpPr>
          <p:cNvPr id="12" name="sla-title-1">
            <a:extLst xmlns:a="http://schemas.openxmlformats.org/drawingml/2006/main">
              <a:ext uri="{FF2B5EF4-FFF2-40B4-BE49-F238E27FC236}">
                <a16:creationId xmlns:a16="http://schemas.microsoft.com/office/drawing/2014/main" id="{1C92591D-F99C-4D57-AAA6-9E769A1FDA68}"/>
              </a:ext>
            </a:extLst>
          </p:cNvPr>
          <p:cNvSpPr>
            <a:spLocks xmlns:a="http://schemas.openxmlformats.org/drawingml/2006/main" noGrp="1"/>
          </p:cNvSpPr>
          <p:nvPr/>
        </p:nvSpPr>
        <p:spPr>
          <a:xfrm xmlns:a="http://schemas.openxmlformats.org/drawingml/2006/main">
            <a:off x="1600200" y="3952875"/>
            <a:ext cx="4476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Indoor Environment</a:t>
            </a:r>
          </a:p>
        </p:txBody>
      </p:sp>
      <p:sp>
        <p:nvSpPr>
          <p:cNvPr id="13" name="sla-definition-1">
            <a:extLst xmlns:a="http://schemas.openxmlformats.org/drawingml/2006/main">
              <a:ext uri="{FF2B5EF4-FFF2-40B4-BE49-F238E27FC236}">
                <a16:creationId xmlns:a16="http://schemas.microsoft.com/office/drawing/2014/main" id="{CC2B1F15-C3FE-49A5-A1D6-4D1F895EB522}"/>
              </a:ext>
            </a:extLst>
          </p:cNvPr>
          <p:cNvSpPr>
            <a:spLocks xmlns:a="http://schemas.openxmlformats.org/drawingml/2006/main" noGrp="1"/>
          </p:cNvSpPr>
          <p:nvPr/>
        </p:nvSpPr>
        <p:spPr>
          <a:xfrm xmlns:a="http://schemas.openxmlformats.org/drawingml/2006/main">
            <a:off x="6591300" y="3981450"/>
            <a:ext cx="4867275"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Agreed occupied-time environmental conditions in the service area.</a:t>
            </a:r>
          </a:p>
        </p:txBody>
      </p:sp>
      <p:sp>
        <p:nvSpPr>
          <p:cNvPr id="14" name="sla-index-2">
            <a:extLst xmlns:a="http://schemas.openxmlformats.org/drawingml/2006/main">
              <a:ext uri="{FF2B5EF4-FFF2-40B4-BE49-F238E27FC236}">
                <a16:creationId xmlns:a16="http://schemas.microsoft.com/office/drawing/2014/main" id="{32E48A1E-2C7A-44BC-A4B1-07849F458300}"/>
              </a:ext>
            </a:extLst>
          </p:cNvPr>
          <p:cNvSpPr>
            <a:spLocks xmlns:a="http://schemas.openxmlformats.org/drawingml/2006/main" noGrp="1"/>
          </p:cNvSpPr>
          <p:nvPr/>
        </p:nvSpPr>
        <p:spPr>
          <a:xfrm xmlns:a="http://schemas.openxmlformats.org/drawingml/2006/main">
            <a:off x="685800" y="4819650"/>
            <a:ext cx="64770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1">
                <a:solidFill>
                  <a:srgbClr val="5C9952"/>
                </a:solidFill>
                <a:latin typeface="Arial"/>
                <a:ea typeface="Arial"/>
                <a:cs typeface="Arial"/>
              </a:defRPr>
            </a:defPPr>
          </a:lstStyle>
          <a:p xmlns:a="http://schemas.openxmlformats.org/drawingml/2006/main">
            <a:pPr algn="l">
              <a:lnSpc>
                <a:spcPct val="108000"/>
              </a:lnSpc>
              <a:buNone/>
              <a:defRPr sz="3000" b="1">
                <a:solidFill>
                  <a:srgbClr val="5C9952"/>
                </a:solidFill>
                <a:latin typeface="Arial"/>
                <a:ea typeface="Arial"/>
                <a:cs typeface="Arial"/>
              </a:defRPr>
            </a:pPr>
            <a:r>
              <a:rPr sz="3000" b="1">
                <a:solidFill>
                  <a:srgbClr val="5C9952"/>
                </a:solidFill>
                <a:latin typeface="Arial"/>
                <a:ea typeface="Arial"/>
                <a:cs typeface="Arial"/>
              </a:rPr>
              <a:t>03</a:t>
            </a:r>
          </a:p>
        </p:txBody>
      </p:sp>
      <p:sp>
        <p:nvSpPr>
          <p:cNvPr id="15" name="sla-title-2">
            <a:extLst xmlns:a="http://schemas.openxmlformats.org/drawingml/2006/main">
              <a:ext uri="{FF2B5EF4-FFF2-40B4-BE49-F238E27FC236}">
                <a16:creationId xmlns:a16="http://schemas.microsoft.com/office/drawing/2014/main" id="{8A085734-C984-47B7-BC4C-D0439C18F51A}"/>
              </a:ext>
            </a:extLst>
          </p:cNvPr>
          <p:cNvSpPr>
            <a:spLocks xmlns:a="http://schemas.openxmlformats.org/drawingml/2006/main" noGrp="1"/>
          </p:cNvSpPr>
          <p:nvPr/>
        </p:nvSpPr>
        <p:spPr>
          <a:xfrm xmlns:a="http://schemas.openxmlformats.org/drawingml/2006/main">
            <a:off x="1600200" y="4848225"/>
            <a:ext cx="4476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Contracted Equipment Availability</a:t>
            </a:r>
          </a:p>
        </p:txBody>
      </p:sp>
      <p:sp>
        <p:nvSpPr>
          <p:cNvPr id="16" name="sla-definition-2">
            <a:extLst xmlns:a="http://schemas.openxmlformats.org/drawingml/2006/main">
              <a:ext uri="{FF2B5EF4-FFF2-40B4-BE49-F238E27FC236}">
                <a16:creationId xmlns:a16="http://schemas.microsoft.com/office/drawing/2014/main" id="{3B5F9817-2BE2-4557-BD4E-A2DFCFCBD3ED}"/>
              </a:ext>
            </a:extLst>
          </p:cNvPr>
          <p:cNvSpPr>
            <a:spLocks xmlns:a="http://schemas.openxmlformats.org/drawingml/2006/main" noGrp="1"/>
          </p:cNvSpPr>
          <p:nvPr/>
        </p:nvSpPr>
        <p:spPr>
          <a:xfrm xmlns:a="http://schemas.openxmlformats.org/drawingml/2006/main">
            <a:off x="6591300" y="4876800"/>
            <a:ext cx="4867275"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Availability of included equipment when its service is required.</a:t>
            </a:r>
          </a:p>
        </p:txBody>
      </p:sp>
      <p:sp>
        <p:nvSpPr>
          <p:cNvPr id="17" name="closing">
            <a:extLst xmlns:a="http://schemas.openxmlformats.org/drawingml/2006/main">
              <a:ext uri="{FF2B5EF4-FFF2-40B4-BE49-F238E27FC236}">
                <a16:creationId xmlns:a16="http://schemas.microsoft.com/office/drawing/2014/main" id="{69898A91-CB1F-4100-8338-F8D9BE97FD36}"/>
              </a:ext>
            </a:extLst>
          </p:cNvPr>
          <p:cNvSpPr>
            <a:spLocks xmlns:a="http://schemas.openxmlformats.org/drawingml/2006/main" noGrp="1"/>
          </p:cNvSpPr>
          <p:nvPr/>
        </p:nvSpPr>
        <p:spPr>
          <a:xfrm xmlns:a="http://schemas.openxmlformats.org/drawingml/2006/main">
            <a:off x="685800" y="5895975"/>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Review the three outcomes separately, then apply the agreed contract rules.</a:t>
            </a:r>
          </a:p>
        </p:txBody>
      </p:sp>
    </p:spTree>
    <p:extLst>
      <p:ext uri="{BB962C8B-B14F-4D97-AF65-F5344CB8AC3E}">
        <p14:creationId xmlns:p14="http://schemas.microsoft.com/office/powerpoint/2010/main" val="128770244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22" name="">
            <a:extLst xmlns:a="http://schemas.openxmlformats.org/drawingml/2006/main">
              <a:ext uri="{FF2B5EF4-FFF2-40B4-BE49-F238E27FC236}">
                <a16:creationId xmlns:a16="http://schemas.microsoft.com/office/drawing/2014/main" id="{C9B08F6F-B7A7-46BF-BD4C-5DDDF9DDBA64}"/>
              </a:ext>
            </a:extLst>
          </p:cNvPr>
          <p:cNvCxnSpPr>
            <a:stCxn xmlns:a="http://schemas.openxmlformats.org/drawingml/2006/main" id="14" idx="3"/>
            <a:endCxn xmlns:a="http://schemas.openxmlformats.org/drawingml/2006/main" id="17" idx="1"/>
          </p:cNvCxnSpPr>
          <p:nvPr/>
        </p:nvCxnSpPr>
        <p:spPr>
          <a:xfrm xmlns:a="http://schemas.openxmlformats.org/drawingml/2006/main">
            <a:off x="87249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1" name="">
            <a:extLst xmlns:a="http://schemas.openxmlformats.org/drawingml/2006/main">
              <a:ext uri="{FF2B5EF4-FFF2-40B4-BE49-F238E27FC236}">
                <a16:creationId xmlns:a16="http://schemas.microsoft.com/office/drawing/2014/main" id="{66EC9222-0E72-4A3C-8ACA-2C24AA9FDBC6}"/>
              </a:ext>
            </a:extLst>
          </p:cNvPr>
          <p:cNvCxnSpPr>
            <a:stCxn xmlns:a="http://schemas.openxmlformats.org/drawingml/2006/main" id="11" idx="3"/>
            <a:endCxn xmlns:a="http://schemas.openxmlformats.org/drawingml/2006/main" id="14" idx="1"/>
          </p:cNvCxnSpPr>
          <p:nvPr/>
        </p:nvCxnSpPr>
        <p:spPr>
          <a:xfrm xmlns:a="http://schemas.openxmlformats.org/drawingml/2006/main">
            <a:off x="59436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20" name="">
            <a:extLst xmlns:a="http://schemas.openxmlformats.org/drawingml/2006/main">
              <a:ext uri="{FF2B5EF4-FFF2-40B4-BE49-F238E27FC236}">
                <a16:creationId xmlns:a16="http://schemas.microsoft.com/office/drawing/2014/main" id="{27833AC3-BE53-46BC-978A-D7DA7D7E787D}"/>
              </a:ext>
            </a:extLst>
          </p:cNvPr>
          <p:cNvCxnSpPr>
            <a:stCxn xmlns:a="http://schemas.openxmlformats.org/drawingml/2006/main" id="8" idx="3"/>
            <a:endCxn xmlns:a="http://schemas.openxmlformats.org/drawingml/2006/main" id="11" idx="1"/>
          </p:cNvCxnSpPr>
          <p:nvPr/>
        </p:nvCxnSpPr>
        <p:spPr>
          <a:xfrm xmlns:a="http://schemas.openxmlformats.org/drawingml/2006/main">
            <a:off x="3162300" y="4391025"/>
            <a:ext cx="304800"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4" name="">
            <a:extLst xmlns:a="http://schemas.openxmlformats.org/drawingml/2006/main">
              <a:ext uri="{FF2B5EF4-FFF2-40B4-BE49-F238E27FC236}">
                <a16:creationId xmlns:a16="http://schemas.microsoft.com/office/drawing/2014/main" id="{28F64B7F-18E5-4FA2-A0D3-180D30B01D75}"/>
              </a:ext>
            </a:extLst>
          </p:cNvPr>
          <p:cNvPicPr>
            <a:picLocks xmlns:a="http://schemas.openxmlformats.org/drawingml/2006/main" noChangeAspect="1"/>
          </p:cNvPicPr>
          <p:nvPr/>
        </p:nvPicPr>
        <p:blipFill>
          <a:blip xmlns:r="http://schemas.openxmlformats.org/officeDocument/2006/relationships" xmlns:a="http://schemas.openxmlformats.org/drawingml/2006/main" r:embed="Red46cdb556fb4d3d"/>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B4BA61FC-92B9-43E6-91C3-FCEA5300C4AC}"/>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5F285BB1-23BC-45B3-992C-A1A6924139DE}"/>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3EE0AD00-7CBF-4E92-A1BE-162FC998B67B}"/>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Increase action authority only after the site is ready</a:t>
            </a:r>
          </a:p>
        </p:txBody>
      </p:sp>
      <p:sp>
        <p:nvSpPr>
          <p:cNvPr id="5" name="subtitle">
            <a:extLst xmlns:a="http://schemas.openxmlformats.org/drawingml/2006/main">
              <a:ext uri="{FF2B5EF4-FFF2-40B4-BE49-F238E27FC236}">
                <a16:creationId xmlns:a16="http://schemas.microsoft.com/office/drawing/2014/main" id="{86F529CA-9BE7-4027-98FD-A56D374FB2DC}"/>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L0–L3 describe energy-system intent, while external systems retain control execution.</a:t>
            </a:r>
          </a:p>
        </p:txBody>
      </p:sp>
      <p:sp>
        <p:nvSpPr>
          <p:cNvPr id="6" name="footer">
            <a:extLst xmlns:a="http://schemas.openxmlformats.org/drawingml/2006/main">
              <a:ext uri="{FF2B5EF4-FFF2-40B4-BE49-F238E27FC236}">
                <a16:creationId xmlns:a16="http://schemas.microsoft.com/office/drawing/2014/main" id="{1F920988-ED5A-486F-A9A0-7AF61FB8810B}"/>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71322CA7-3747-4F3F-AC63-40EEF247E937}"/>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16</a:t>
            </a:r>
          </a:p>
        </p:txBody>
      </p:sp>
      <p:sp>
        <p:nvSpPr>
          <p:cNvPr id="8" name="workflow-node-0">
            <a:extLst xmlns:a="http://schemas.openxmlformats.org/drawingml/2006/main">
              <a:ext uri="{FF2B5EF4-FFF2-40B4-BE49-F238E27FC236}">
                <a16:creationId xmlns:a16="http://schemas.microsoft.com/office/drawing/2014/main" id="{62F12E49-836D-47FB-AC3A-8073B67898BA}"/>
              </a:ext>
            </a:extLst>
          </p:cNvPr>
          <p:cNvSpPr>
            <a:spLocks xmlns:a="http://schemas.openxmlformats.org/drawingml/2006/main" noGrp="1"/>
          </p:cNvSpPr>
          <p:nvPr/>
        </p:nvSpPr>
        <p:spPr>
          <a:xfrm xmlns:a="http://schemas.openxmlformats.org/drawingml/2006/main">
            <a:off x="6858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9" name="workflow-heading-0">
            <a:extLst xmlns:a="http://schemas.openxmlformats.org/drawingml/2006/main">
              <a:ext uri="{FF2B5EF4-FFF2-40B4-BE49-F238E27FC236}">
                <a16:creationId xmlns:a16="http://schemas.microsoft.com/office/drawing/2014/main" id="{5315915D-1E82-4981-9C86-82C973348983}"/>
              </a:ext>
            </a:extLst>
          </p:cNvPr>
          <p:cNvSpPr>
            <a:spLocks xmlns:a="http://schemas.openxmlformats.org/drawingml/2006/main" noGrp="1"/>
          </p:cNvSpPr>
          <p:nvPr/>
        </p:nvSpPr>
        <p:spPr>
          <a:xfrm xmlns:a="http://schemas.openxmlformats.org/drawingml/2006/main">
            <a:off x="8953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356D42"/>
                </a:solidFill>
                <a:latin typeface="Arial"/>
                <a:ea typeface="Arial"/>
                <a:cs typeface="Arial"/>
              </a:defRPr>
            </a:defPPr>
          </a:lstStyle>
          <a:p xmlns:a="http://schemas.openxmlformats.org/drawingml/2006/main">
            <a:pPr algn="l">
              <a:lnSpc>
                <a:spcPct val="108000"/>
              </a:lnSpc>
              <a:buNone/>
              <a:defRPr sz="2625" b="1">
                <a:solidFill>
                  <a:srgbClr val="356D42"/>
                </a:solidFill>
                <a:latin typeface="Arial"/>
                <a:ea typeface="Arial"/>
                <a:cs typeface="Arial"/>
              </a:defRPr>
            </a:pPr>
            <a:r>
              <a:rPr sz="2625" b="1">
                <a:solidFill>
                  <a:srgbClr val="356D42"/>
                </a:solidFill>
                <a:latin typeface="Arial"/>
                <a:ea typeface="Arial"/>
                <a:cs typeface="Arial"/>
              </a:rPr>
              <a:t>L0</a:t>
            </a:r>
          </a:p>
        </p:txBody>
      </p:sp>
      <p:sp>
        <p:nvSpPr>
          <p:cNvPr id="10" name="workflow-body-0">
            <a:extLst xmlns:a="http://schemas.openxmlformats.org/drawingml/2006/main">
              <a:ext uri="{FF2B5EF4-FFF2-40B4-BE49-F238E27FC236}">
                <a16:creationId xmlns:a16="http://schemas.microsoft.com/office/drawing/2014/main" id="{C921F09C-110E-443F-A0AD-D567F3683A46}"/>
              </a:ext>
            </a:extLst>
          </p:cNvPr>
          <p:cNvSpPr>
            <a:spLocks xmlns:a="http://schemas.openxmlformats.org/drawingml/2006/main" noGrp="1"/>
          </p:cNvSpPr>
          <p:nvPr/>
        </p:nvSpPr>
        <p:spPr>
          <a:xfrm xmlns:a="http://schemas.openxmlformats.org/drawingml/2006/main">
            <a:off x="8953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Analyze and explain.</a:t>
            </a:r>
          </a:p>
        </p:txBody>
      </p:sp>
      <p:sp>
        <p:nvSpPr>
          <p:cNvPr id="11" name="workflow-node-1">
            <a:extLst xmlns:a="http://schemas.openxmlformats.org/drawingml/2006/main">
              <a:ext uri="{FF2B5EF4-FFF2-40B4-BE49-F238E27FC236}">
                <a16:creationId xmlns:a16="http://schemas.microsoft.com/office/drawing/2014/main" id="{8FD1DF30-2AA1-4D7B-A85F-F9AD1329A0A2}"/>
              </a:ext>
            </a:extLst>
          </p:cNvPr>
          <p:cNvSpPr>
            <a:spLocks xmlns:a="http://schemas.openxmlformats.org/drawingml/2006/main" noGrp="1"/>
          </p:cNvSpPr>
          <p:nvPr/>
        </p:nvSpPr>
        <p:spPr>
          <a:xfrm xmlns:a="http://schemas.openxmlformats.org/drawingml/2006/main">
            <a:off x="34671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2" name="workflow-heading-1">
            <a:extLst xmlns:a="http://schemas.openxmlformats.org/drawingml/2006/main">
              <a:ext uri="{FF2B5EF4-FFF2-40B4-BE49-F238E27FC236}">
                <a16:creationId xmlns:a16="http://schemas.microsoft.com/office/drawing/2014/main" id="{75E1634B-2C80-4156-9D65-98996E901E96}"/>
              </a:ext>
            </a:extLst>
          </p:cNvPr>
          <p:cNvSpPr>
            <a:spLocks xmlns:a="http://schemas.openxmlformats.org/drawingml/2006/main" noGrp="1"/>
          </p:cNvSpPr>
          <p:nvPr/>
        </p:nvSpPr>
        <p:spPr>
          <a:xfrm xmlns:a="http://schemas.openxmlformats.org/drawingml/2006/main">
            <a:off x="36766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356D42"/>
                </a:solidFill>
                <a:latin typeface="Arial"/>
                <a:ea typeface="Arial"/>
                <a:cs typeface="Arial"/>
              </a:defRPr>
            </a:defPPr>
          </a:lstStyle>
          <a:p xmlns:a="http://schemas.openxmlformats.org/drawingml/2006/main">
            <a:pPr algn="l">
              <a:lnSpc>
                <a:spcPct val="108000"/>
              </a:lnSpc>
              <a:buNone/>
              <a:defRPr sz="2625" b="1">
                <a:solidFill>
                  <a:srgbClr val="356D42"/>
                </a:solidFill>
                <a:latin typeface="Arial"/>
                <a:ea typeface="Arial"/>
                <a:cs typeface="Arial"/>
              </a:defRPr>
            </a:pPr>
            <a:r>
              <a:rPr sz="2625" b="1">
                <a:solidFill>
                  <a:srgbClr val="356D42"/>
                </a:solidFill>
                <a:latin typeface="Arial"/>
                <a:ea typeface="Arial"/>
                <a:cs typeface="Arial"/>
              </a:rPr>
              <a:t>L1</a:t>
            </a:r>
          </a:p>
        </p:txBody>
      </p:sp>
      <p:sp>
        <p:nvSpPr>
          <p:cNvPr id="13" name="workflow-body-1">
            <a:extLst xmlns:a="http://schemas.openxmlformats.org/drawingml/2006/main">
              <a:ext uri="{FF2B5EF4-FFF2-40B4-BE49-F238E27FC236}">
                <a16:creationId xmlns:a16="http://schemas.microsoft.com/office/drawing/2014/main" id="{F31F70A4-3D4B-4950-AF41-DA9534507016}"/>
              </a:ext>
            </a:extLst>
          </p:cNvPr>
          <p:cNvSpPr>
            <a:spLocks xmlns:a="http://schemas.openxmlformats.org/drawingml/2006/main" noGrp="1"/>
          </p:cNvSpPr>
          <p:nvPr/>
        </p:nvSpPr>
        <p:spPr>
          <a:xfrm xmlns:a="http://schemas.openxmlformats.org/drawingml/2006/main">
            <a:off x="36766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Prepare a recommendation.</a:t>
            </a:r>
          </a:p>
        </p:txBody>
      </p:sp>
      <p:sp>
        <p:nvSpPr>
          <p:cNvPr id="14" name="workflow-node-2">
            <a:extLst xmlns:a="http://schemas.openxmlformats.org/drawingml/2006/main">
              <a:ext uri="{FF2B5EF4-FFF2-40B4-BE49-F238E27FC236}">
                <a16:creationId xmlns:a16="http://schemas.microsoft.com/office/drawing/2014/main" id="{2B845417-7458-4B43-8820-9BB8A02B70A2}"/>
              </a:ext>
            </a:extLst>
          </p:cNvPr>
          <p:cNvSpPr>
            <a:spLocks xmlns:a="http://schemas.openxmlformats.org/drawingml/2006/main" noGrp="1"/>
          </p:cNvSpPr>
          <p:nvPr/>
        </p:nvSpPr>
        <p:spPr>
          <a:xfrm xmlns:a="http://schemas.openxmlformats.org/drawingml/2006/main">
            <a:off x="62484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5" name="workflow-heading-2">
            <a:extLst xmlns:a="http://schemas.openxmlformats.org/drawingml/2006/main">
              <a:ext uri="{FF2B5EF4-FFF2-40B4-BE49-F238E27FC236}">
                <a16:creationId xmlns:a16="http://schemas.microsoft.com/office/drawing/2014/main" id="{6BA5BA85-41B5-430C-9290-B064EC9A4D3F}"/>
              </a:ext>
            </a:extLst>
          </p:cNvPr>
          <p:cNvSpPr>
            <a:spLocks xmlns:a="http://schemas.openxmlformats.org/drawingml/2006/main" noGrp="1"/>
          </p:cNvSpPr>
          <p:nvPr/>
        </p:nvSpPr>
        <p:spPr>
          <a:xfrm xmlns:a="http://schemas.openxmlformats.org/drawingml/2006/main">
            <a:off x="64579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356D42"/>
                </a:solidFill>
                <a:latin typeface="Arial"/>
                <a:ea typeface="Arial"/>
                <a:cs typeface="Arial"/>
              </a:defRPr>
            </a:defPPr>
          </a:lstStyle>
          <a:p xmlns:a="http://schemas.openxmlformats.org/drawingml/2006/main">
            <a:pPr algn="l">
              <a:lnSpc>
                <a:spcPct val="108000"/>
              </a:lnSpc>
              <a:buNone/>
              <a:defRPr sz="2625" b="1">
                <a:solidFill>
                  <a:srgbClr val="356D42"/>
                </a:solidFill>
                <a:latin typeface="Arial"/>
                <a:ea typeface="Arial"/>
                <a:cs typeface="Arial"/>
              </a:defRPr>
            </a:pPr>
            <a:r>
              <a:rPr sz="2625" b="1">
                <a:solidFill>
                  <a:srgbClr val="356D42"/>
                </a:solidFill>
                <a:latin typeface="Arial"/>
                <a:ea typeface="Arial"/>
                <a:cs typeface="Arial"/>
              </a:rPr>
              <a:t>L2</a:t>
            </a:r>
          </a:p>
        </p:txBody>
      </p:sp>
      <p:sp>
        <p:nvSpPr>
          <p:cNvPr id="16" name="workflow-body-2">
            <a:extLst xmlns:a="http://schemas.openxmlformats.org/drawingml/2006/main">
              <a:ext uri="{FF2B5EF4-FFF2-40B4-BE49-F238E27FC236}">
                <a16:creationId xmlns:a16="http://schemas.microsoft.com/office/drawing/2014/main" id="{696C78D5-1252-4FF9-89F8-6680E5E950D0}"/>
              </a:ext>
            </a:extLst>
          </p:cNvPr>
          <p:cNvSpPr>
            <a:spLocks xmlns:a="http://schemas.openxmlformats.org/drawingml/2006/main" noGrp="1"/>
          </p:cNvSpPr>
          <p:nvPr/>
        </p:nvSpPr>
        <p:spPr>
          <a:xfrm xmlns:a="http://schemas.openxmlformats.org/drawingml/2006/main">
            <a:off x="64579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Submit approval-gated intent.</a:t>
            </a:r>
          </a:p>
        </p:txBody>
      </p:sp>
      <p:sp>
        <p:nvSpPr>
          <p:cNvPr id="17" name="workflow-node-3">
            <a:extLst xmlns:a="http://schemas.openxmlformats.org/drawingml/2006/main">
              <a:ext uri="{FF2B5EF4-FFF2-40B4-BE49-F238E27FC236}">
                <a16:creationId xmlns:a16="http://schemas.microsoft.com/office/drawing/2014/main" id="{0EEB11E1-C0F3-4282-9BF0-93013FD303EC}"/>
              </a:ext>
            </a:extLst>
          </p:cNvPr>
          <p:cNvSpPr>
            <a:spLocks xmlns:a="http://schemas.openxmlformats.org/drawingml/2006/main" noGrp="1"/>
          </p:cNvSpPr>
          <p:nvPr/>
        </p:nvSpPr>
        <p:spPr>
          <a:xfrm xmlns:a="http://schemas.openxmlformats.org/drawingml/2006/main">
            <a:off x="9029700" y="3105150"/>
            <a:ext cx="247650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DDEAD9"/>
            </a:solidFill>
            <a:prstDash val="solid"/>
          </a:ln>
        </p:spPr>
      </p:sp>
      <p:sp>
        <p:nvSpPr>
          <p:cNvPr id="18" name="workflow-heading-3">
            <a:extLst xmlns:a="http://schemas.openxmlformats.org/drawingml/2006/main">
              <a:ext uri="{FF2B5EF4-FFF2-40B4-BE49-F238E27FC236}">
                <a16:creationId xmlns:a16="http://schemas.microsoft.com/office/drawing/2014/main" id="{E7525457-9A3E-43A6-9A12-703A61A3E788}"/>
              </a:ext>
            </a:extLst>
          </p:cNvPr>
          <p:cNvSpPr>
            <a:spLocks xmlns:a="http://schemas.openxmlformats.org/drawingml/2006/main" noGrp="1"/>
          </p:cNvSpPr>
          <p:nvPr/>
        </p:nvSpPr>
        <p:spPr>
          <a:xfrm xmlns:a="http://schemas.openxmlformats.org/drawingml/2006/main">
            <a:off x="9239250" y="3324225"/>
            <a:ext cx="20574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356D42"/>
                </a:solidFill>
                <a:latin typeface="Arial"/>
                <a:ea typeface="Arial"/>
                <a:cs typeface="Arial"/>
              </a:defRPr>
            </a:defPPr>
          </a:lstStyle>
          <a:p xmlns:a="http://schemas.openxmlformats.org/drawingml/2006/main">
            <a:pPr algn="l">
              <a:lnSpc>
                <a:spcPct val="108000"/>
              </a:lnSpc>
              <a:buNone/>
              <a:defRPr sz="2625" b="1">
                <a:solidFill>
                  <a:srgbClr val="356D42"/>
                </a:solidFill>
                <a:latin typeface="Arial"/>
                <a:ea typeface="Arial"/>
                <a:cs typeface="Arial"/>
              </a:defRPr>
            </a:pPr>
            <a:r>
              <a:rPr sz="2625" b="1">
                <a:solidFill>
                  <a:srgbClr val="356D42"/>
                </a:solidFill>
                <a:latin typeface="Arial"/>
                <a:ea typeface="Arial"/>
                <a:cs typeface="Arial"/>
              </a:rPr>
              <a:t>L3</a:t>
            </a:r>
          </a:p>
        </p:txBody>
      </p:sp>
      <p:sp>
        <p:nvSpPr>
          <p:cNvPr id="19" name="workflow-body-3">
            <a:extLst xmlns:a="http://schemas.openxmlformats.org/drawingml/2006/main">
              <a:ext uri="{FF2B5EF4-FFF2-40B4-BE49-F238E27FC236}">
                <a16:creationId xmlns:a16="http://schemas.microsoft.com/office/drawing/2014/main" id="{2ED44B01-707E-4BCD-A155-C0106D057DEC}"/>
              </a:ext>
            </a:extLst>
          </p:cNvPr>
          <p:cNvSpPr>
            <a:spLocks xmlns:a="http://schemas.openxmlformats.org/drawingml/2006/main" noGrp="1"/>
          </p:cNvSpPr>
          <p:nvPr/>
        </p:nvSpPr>
        <p:spPr>
          <a:xfrm xmlns:a="http://schemas.openxmlformats.org/drawingml/2006/main">
            <a:off x="9239250" y="4162425"/>
            <a:ext cx="2057400" cy="1390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Generate intent within an approved envelope.</a:t>
            </a:r>
          </a:p>
        </p:txBody>
      </p:sp>
      <p:sp>
        <p:nvSpPr>
          <p:cNvPr id="23" name="closing">
            <a:extLst xmlns:a="http://schemas.openxmlformats.org/drawingml/2006/main">
              <a:ext uri="{FF2B5EF4-FFF2-40B4-BE49-F238E27FC236}">
                <a16:creationId xmlns:a16="http://schemas.microsoft.com/office/drawing/2014/main" id="{68915E0C-55F7-43C1-9DE7-605A778ADA1A}"/>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Existing control systems retain interlocks, safety, final commands and rollback execution.</a:t>
            </a:r>
          </a:p>
        </p:txBody>
      </p:sp>
    </p:spTree>
    <p:extLst>
      <p:ext uri="{BB962C8B-B14F-4D97-AF65-F5344CB8AC3E}">
        <p14:creationId xmlns:p14="http://schemas.microsoft.com/office/powerpoint/2010/main" val="74284932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DCFF14B9-3BC0-4803-91BE-8BE614D22A36}"/>
              </a:ext>
            </a:extLst>
          </p:cNvPr>
          <p:cNvCxnSpPr>
            <a:stCxn xmlns:a="http://schemas.openxmlformats.org/drawingml/2006/main" id="11" idx="3"/>
            <a:endCxn xmlns:a="http://schemas.openxmlformats.org/drawingml/2006/main" id="14" idx="1"/>
          </p:cNvCxnSpPr>
          <p:nvPr/>
        </p:nvCxnSpPr>
        <p:spPr>
          <a:xfrm xmlns:a="http://schemas.openxmlformats.org/drawingml/2006/main">
            <a:off x="7781925" y="4295775"/>
            <a:ext cx="352425"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cxnSp>
        <p:nvCxnSpPr>
          <p:cNvPr id="17" name="">
            <a:extLst xmlns:a="http://schemas.openxmlformats.org/drawingml/2006/main">
              <a:ext uri="{FF2B5EF4-FFF2-40B4-BE49-F238E27FC236}">
                <a16:creationId xmlns:a16="http://schemas.microsoft.com/office/drawing/2014/main" id="{268B1CFD-B499-4674-AA6B-A8C93565AB73}"/>
              </a:ext>
            </a:extLst>
          </p:cNvPr>
          <p:cNvCxnSpPr>
            <a:stCxn xmlns:a="http://schemas.openxmlformats.org/drawingml/2006/main" id="8" idx="3"/>
            <a:endCxn xmlns:a="http://schemas.openxmlformats.org/drawingml/2006/main" id="11" idx="1"/>
          </p:cNvCxnSpPr>
          <p:nvPr/>
        </p:nvCxnSpPr>
        <p:spPr>
          <a:xfrm xmlns:a="http://schemas.openxmlformats.org/drawingml/2006/main">
            <a:off x="4057650" y="4295775"/>
            <a:ext cx="352425" cy="0"/>
          </a:xfrm>
          <a:prstGeom xmlns:a="http://schemas.openxmlformats.org/drawingml/2006/main" prst="straightConnector1">
            <a:avLst/>
          </a:prstGeom>
          <a:ln xmlns:a="http://schemas.openxmlformats.org/drawingml/2006/main" w="19050">
            <a:solidFill>
              <a:srgbClr val="5C9952"/>
            </a:solidFill>
            <a:prstDash val="solid"/>
            <a:tailEnd type="triangle" w="sm" len="sm"/>
          </a:ln>
        </p:spPr>
      </p:cxnSp>
      <p:pic>
        <p:nvPicPr>
          <p:cNvPr id="20" name="">
            <a:extLst xmlns:a="http://schemas.openxmlformats.org/drawingml/2006/main">
              <a:ext uri="{FF2B5EF4-FFF2-40B4-BE49-F238E27FC236}">
                <a16:creationId xmlns:a16="http://schemas.microsoft.com/office/drawing/2014/main" id="{32D19911-D75B-412E-B0C0-CE0ED324D9EF}"/>
              </a:ext>
            </a:extLst>
          </p:cNvPr>
          <p:cNvPicPr>
            <a:picLocks xmlns:a="http://schemas.openxmlformats.org/drawingml/2006/main" noChangeAspect="1"/>
          </p:cNvPicPr>
          <p:nvPr/>
        </p:nvPicPr>
        <p:blipFill>
          <a:blip xmlns:r="http://schemas.openxmlformats.org/officeDocument/2006/relationships" xmlns:a="http://schemas.openxmlformats.org/drawingml/2006/main" r:embed="R626848a1b07e408e"/>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2FEAB74B-262E-4F98-BE78-70B560544073}"/>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E2EB4F09-6B00-4BD1-9404-4FB076BB922B}"/>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CE5384B6-9C14-490D-8613-8AD83AC02F68}"/>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Configure local and cloud responsibilities to the customer's needs</a:t>
            </a:r>
          </a:p>
        </p:txBody>
      </p:sp>
      <p:sp>
        <p:nvSpPr>
          <p:cNvPr id="5" name="subtitle">
            <a:extLst xmlns:a="http://schemas.openxmlformats.org/drawingml/2006/main">
              <a:ext uri="{FF2B5EF4-FFF2-40B4-BE49-F238E27FC236}">
                <a16:creationId xmlns:a16="http://schemas.microsoft.com/office/drawing/2014/main" id="{A069286B-8E01-489F-A7EC-A6D005789247}"/>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Data policy, resilience and operating requirements determine the deployment.</a:t>
            </a:r>
          </a:p>
        </p:txBody>
      </p:sp>
      <p:sp>
        <p:nvSpPr>
          <p:cNvPr id="6" name="footer">
            <a:extLst xmlns:a="http://schemas.openxmlformats.org/drawingml/2006/main">
              <a:ext uri="{FF2B5EF4-FFF2-40B4-BE49-F238E27FC236}">
                <a16:creationId xmlns:a16="http://schemas.microsoft.com/office/drawing/2014/main" id="{2DD9A557-914B-494D-B386-332966577D7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C307B8A9-24CB-4DBA-95FC-AC43BE15BB15}"/>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17</a:t>
            </a:r>
          </a:p>
        </p:txBody>
      </p:sp>
      <p:sp>
        <p:nvSpPr>
          <p:cNvPr id="8" name="architecture-component-0">
            <a:extLst xmlns:a="http://schemas.openxmlformats.org/drawingml/2006/main">
              <a:ext uri="{FF2B5EF4-FFF2-40B4-BE49-F238E27FC236}">
                <a16:creationId xmlns:a16="http://schemas.microsoft.com/office/drawing/2014/main" id="{19F33951-475F-4D49-96B1-E357DED897AD}"/>
              </a:ext>
            </a:extLst>
          </p:cNvPr>
          <p:cNvSpPr>
            <a:spLocks xmlns:a="http://schemas.openxmlformats.org/drawingml/2006/main" noGrp="1"/>
          </p:cNvSpPr>
          <p:nvPr/>
        </p:nvSpPr>
        <p:spPr>
          <a:xfrm xmlns:a="http://schemas.openxmlformats.org/drawingml/2006/main">
            <a:off x="685800" y="3009900"/>
            <a:ext cx="337185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5C9952"/>
            </a:solidFill>
            <a:prstDash val="solid"/>
          </a:ln>
        </p:spPr>
      </p:sp>
      <p:sp>
        <p:nvSpPr>
          <p:cNvPr id="9" name="architecture-heading-0">
            <a:extLst xmlns:a="http://schemas.openxmlformats.org/drawingml/2006/main">
              <a:ext uri="{FF2B5EF4-FFF2-40B4-BE49-F238E27FC236}">
                <a16:creationId xmlns:a16="http://schemas.microsoft.com/office/drawing/2014/main" id="{7EAC2C08-E559-4C72-9D65-338C3B4AC549}"/>
              </a:ext>
            </a:extLst>
          </p:cNvPr>
          <p:cNvSpPr>
            <a:spLocks xmlns:a="http://schemas.openxmlformats.org/drawingml/2006/main" noGrp="1"/>
          </p:cNvSpPr>
          <p:nvPr/>
        </p:nvSpPr>
        <p:spPr>
          <a:xfrm xmlns:a="http://schemas.openxmlformats.org/drawingml/2006/main">
            <a:off x="895350" y="3190875"/>
            <a:ext cx="29527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At the building</a:t>
            </a:r>
          </a:p>
        </p:txBody>
      </p:sp>
      <p:sp>
        <p:nvSpPr>
          <p:cNvPr id="10" name="architecture-detail-0">
            <a:extLst xmlns:a="http://schemas.openxmlformats.org/drawingml/2006/main">
              <a:ext uri="{FF2B5EF4-FFF2-40B4-BE49-F238E27FC236}">
                <a16:creationId xmlns:a16="http://schemas.microsoft.com/office/drawing/2014/main" id="{87D076FA-138F-40FA-AB1F-0F45949C658E}"/>
              </a:ext>
            </a:extLst>
          </p:cNvPr>
          <p:cNvSpPr>
            <a:spLocks xmlns:a="http://schemas.openxmlformats.org/drawingml/2006/main" noGrp="1"/>
          </p:cNvSpPr>
          <p:nvPr/>
        </p:nvSpPr>
        <p:spPr>
          <a:xfrm xmlns:a="http://schemas.openxmlformats.org/drawingml/2006/main">
            <a:off x="895350" y="4076700"/>
            <a:ext cx="295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Quality checks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Selected local analysis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Local state and fallback</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Existing control systems</a:t>
            </a:r>
          </a:p>
        </p:txBody>
      </p:sp>
      <p:sp>
        <p:nvSpPr>
          <p:cNvPr id="11" name="architecture-component-1">
            <a:extLst xmlns:a="http://schemas.openxmlformats.org/drawingml/2006/main">
              <a:ext uri="{FF2B5EF4-FFF2-40B4-BE49-F238E27FC236}">
                <a16:creationId xmlns:a16="http://schemas.microsoft.com/office/drawing/2014/main" id="{1407BD27-2CD4-4B9E-94B3-4811457F3EA8}"/>
              </a:ext>
            </a:extLst>
          </p:cNvPr>
          <p:cNvSpPr>
            <a:spLocks xmlns:a="http://schemas.openxmlformats.org/drawingml/2006/main" noGrp="1"/>
          </p:cNvSpPr>
          <p:nvPr/>
        </p:nvSpPr>
        <p:spPr>
          <a:xfrm xmlns:a="http://schemas.openxmlformats.org/drawingml/2006/main">
            <a:off x="4410075" y="3009900"/>
            <a:ext cx="3371850" cy="2571750"/>
          </a:xfrm>
          <a:prstGeom xmlns:a="http://schemas.openxmlformats.org/drawingml/2006/main" prst="rect">
            <a:avLst/>
          </a:prstGeom>
          <a:solidFill xmlns:a="http://schemas.openxmlformats.org/drawingml/2006/main">
            <a:srgbClr val="DDEAD9"/>
          </a:solidFill>
          <a:ln xmlns:a="http://schemas.openxmlformats.org/drawingml/2006/main" w="9525">
            <a:solidFill>
              <a:srgbClr val="5C9952"/>
            </a:solidFill>
            <a:prstDash val="solid"/>
          </a:ln>
        </p:spPr>
      </p:sp>
      <p:sp>
        <p:nvSpPr>
          <p:cNvPr id="12" name="architecture-heading-1">
            <a:extLst xmlns:a="http://schemas.openxmlformats.org/drawingml/2006/main">
              <a:ext uri="{FF2B5EF4-FFF2-40B4-BE49-F238E27FC236}">
                <a16:creationId xmlns:a16="http://schemas.microsoft.com/office/drawing/2014/main" id="{D3A72982-14A8-44AA-BE2B-59A01B0CA0AC}"/>
              </a:ext>
            </a:extLst>
          </p:cNvPr>
          <p:cNvSpPr>
            <a:spLocks xmlns:a="http://schemas.openxmlformats.org/drawingml/2006/main" noGrp="1"/>
          </p:cNvSpPr>
          <p:nvPr/>
        </p:nvSpPr>
        <p:spPr>
          <a:xfrm xmlns:a="http://schemas.openxmlformats.org/drawingml/2006/main">
            <a:off x="4619625" y="3190875"/>
            <a:ext cx="29527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Energy platform</a:t>
            </a:r>
          </a:p>
        </p:txBody>
      </p:sp>
      <p:sp>
        <p:nvSpPr>
          <p:cNvPr id="13" name="architecture-detail-1">
            <a:extLst xmlns:a="http://schemas.openxmlformats.org/drawingml/2006/main">
              <a:ext uri="{FF2B5EF4-FFF2-40B4-BE49-F238E27FC236}">
                <a16:creationId xmlns:a16="http://schemas.microsoft.com/office/drawing/2014/main" id="{E29E9C15-6F5C-471F-B4F8-D143F55DEB74}"/>
              </a:ext>
            </a:extLst>
          </p:cNvPr>
          <p:cNvSpPr>
            <a:spLocks xmlns:a="http://schemas.openxmlformats.org/drawingml/2006/main" noGrp="1"/>
          </p:cNvSpPr>
          <p:nvPr/>
        </p:nvSpPr>
        <p:spPr>
          <a:xfrm xmlns:a="http://schemas.openxmlformats.org/drawingml/2006/main">
            <a:off x="4619625" y="4076700"/>
            <a:ext cx="295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Versioned data and tools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Model Pack configuration</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Reports and approvals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Audit and recovery</a:t>
            </a:r>
          </a:p>
        </p:txBody>
      </p:sp>
      <p:sp>
        <p:nvSpPr>
          <p:cNvPr id="14" name="architecture-component-2">
            <a:extLst xmlns:a="http://schemas.openxmlformats.org/drawingml/2006/main">
              <a:ext uri="{FF2B5EF4-FFF2-40B4-BE49-F238E27FC236}">
                <a16:creationId xmlns:a16="http://schemas.microsoft.com/office/drawing/2014/main" id="{01FE7654-8C74-475F-8A76-477137459A58}"/>
              </a:ext>
            </a:extLst>
          </p:cNvPr>
          <p:cNvSpPr>
            <a:spLocks xmlns:a="http://schemas.openxmlformats.org/drawingml/2006/main" noGrp="1"/>
          </p:cNvSpPr>
          <p:nvPr/>
        </p:nvSpPr>
        <p:spPr>
          <a:xfrm xmlns:a="http://schemas.openxmlformats.org/drawingml/2006/main">
            <a:off x="8134350" y="3009900"/>
            <a:ext cx="3371850" cy="2571750"/>
          </a:xfrm>
          <a:prstGeom xmlns:a="http://schemas.openxmlformats.org/drawingml/2006/main" prst="rect">
            <a:avLst/>
          </a:prstGeom>
          <a:solidFill xmlns:a="http://schemas.openxmlformats.org/drawingml/2006/main">
            <a:srgbClr val="F5F7F2"/>
          </a:solidFill>
          <a:ln xmlns:a="http://schemas.openxmlformats.org/drawingml/2006/main" w="9525">
            <a:solidFill>
              <a:srgbClr val="5C9952"/>
            </a:solidFill>
            <a:prstDash val="solid"/>
          </a:ln>
        </p:spPr>
      </p:sp>
      <p:sp>
        <p:nvSpPr>
          <p:cNvPr id="15" name="architecture-heading-2">
            <a:extLst xmlns:a="http://schemas.openxmlformats.org/drawingml/2006/main">
              <a:ext uri="{FF2B5EF4-FFF2-40B4-BE49-F238E27FC236}">
                <a16:creationId xmlns:a16="http://schemas.microsoft.com/office/drawing/2014/main" id="{D0A6CD7C-61C6-4186-BE68-C9476355037F}"/>
              </a:ext>
            </a:extLst>
          </p:cNvPr>
          <p:cNvSpPr>
            <a:spLocks xmlns:a="http://schemas.openxmlformats.org/drawingml/2006/main" noGrp="1"/>
          </p:cNvSpPr>
          <p:nvPr/>
        </p:nvSpPr>
        <p:spPr>
          <a:xfrm xmlns:a="http://schemas.openxmlformats.org/drawingml/2006/main">
            <a:off x="8343900" y="3190875"/>
            <a:ext cx="2952750" cy="676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AI model services</a:t>
            </a:r>
          </a:p>
        </p:txBody>
      </p:sp>
      <p:sp>
        <p:nvSpPr>
          <p:cNvPr id="16" name="architecture-detail-2">
            <a:extLst xmlns:a="http://schemas.openxmlformats.org/drawingml/2006/main">
              <a:ext uri="{FF2B5EF4-FFF2-40B4-BE49-F238E27FC236}">
                <a16:creationId xmlns:a16="http://schemas.microsoft.com/office/drawing/2014/main" id="{4CBF6B50-4CF2-452F-BD17-243801E81889}"/>
              </a:ext>
            </a:extLst>
          </p:cNvPr>
          <p:cNvSpPr>
            <a:spLocks xmlns:a="http://schemas.openxmlformats.org/drawingml/2006/main" noGrp="1"/>
          </p:cNvSpPr>
          <p:nvPr/>
        </p:nvSpPr>
        <p:spPr>
          <a:xfrm xmlns:a="http://schemas.openxmlformats.org/drawingml/2006/main">
            <a:off x="8343900" y="4076700"/>
            <a:ext cx="2952750" cy="1333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Local small-model tasks</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Approved cloud context</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Tool-assisted dialogue</a:t>
            </a:r>
          </a:p>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Budget and access policy</a:t>
            </a:r>
          </a:p>
        </p:txBody>
      </p:sp>
      <p:sp>
        <p:nvSpPr>
          <p:cNvPr id="19" name="closing">
            <a:extLst xmlns:a="http://schemas.openxmlformats.org/drawingml/2006/main">
              <a:ext uri="{FF2B5EF4-FFF2-40B4-BE49-F238E27FC236}">
                <a16:creationId xmlns:a16="http://schemas.microsoft.com/office/drawing/2014/main" id="{F00A40A9-069A-4BB9-BF93-9C3CABF2C50C}"/>
              </a:ext>
            </a:extLst>
          </p:cNvPr>
          <p:cNvSpPr>
            <a:spLocks xmlns:a="http://schemas.openxmlformats.org/drawingml/2006/main" noGrp="1"/>
          </p:cNvSpPr>
          <p:nvPr/>
        </p:nvSpPr>
        <p:spPr>
          <a:xfrm xmlns:a="http://schemas.openxmlformats.org/drawingml/2006/main">
            <a:off x="685800" y="5867400"/>
            <a:ext cx="108204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356D42"/>
                </a:solidFill>
                <a:latin typeface="Arial"/>
                <a:ea typeface="Arial"/>
                <a:cs typeface="Arial"/>
              </a:defRPr>
            </a:defPPr>
          </a:lstStyle>
          <a:p xmlns:a="http://schemas.openxmlformats.org/drawingml/2006/main">
            <a:pPr algn="l">
              <a:lnSpc>
                <a:spcPct val="108000"/>
              </a:lnSpc>
              <a:buNone/>
              <a:defRPr sz="1875" b="1">
                <a:solidFill>
                  <a:srgbClr val="356D42"/>
                </a:solidFill>
                <a:latin typeface="Arial"/>
                <a:ea typeface="Arial"/>
                <a:cs typeface="Arial"/>
              </a:defRPr>
            </a:pPr>
            <a:r>
              <a:rPr sz="1875" b="1">
                <a:solidFill>
                  <a:srgbClr val="356D42"/>
                </a:solidFill>
                <a:latin typeface="Arial"/>
                <a:ea typeface="Arial"/>
                <a:cs typeface="Arial"/>
              </a:rPr>
              <a:t>Agree data location, cloud access, recovery targets and operating ownership.</a:t>
            </a:r>
          </a:p>
        </p:txBody>
      </p:sp>
    </p:spTree>
    <p:extLst>
      <p:ext uri="{BB962C8B-B14F-4D97-AF65-F5344CB8AC3E}">
        <p14:creationId xmlns:p14="http://schemas.microsoft.com/office/powerpoint/2010/main" val="75368506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F1191F4F-173F-4877-A0FF-9C2ED95D49E4}"/>
              </a:ext>
            </a:extLst>
          </p:cNvPr>
          <p:cNvPicPr>
            <a:picLocks xmlns:a="http://schemas.openxmlformats.org/drawingml/2006/main" noChangeAspect="1"/>
          </p:cNvPicPr>
          <p:nvPr/>
        </p:nvPicPr>
        <p:blipFill>
          <a:blip xmlns:r="http://schemas.openxmlformats.org/officeDocument/2006/relationships" xmlns:a="http://schemas.openxmlformats.org/drawingml/2006/main" r:embed="R44f12e9aea2540f2"/>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98118B3C-CCAC-4171-8169-A01A5B14D730}"/>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8DDB0876-37B3-4A06-8401-644962033938}"/>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78880504-01E4-42BB-BD36-81DDFC39B9E6}"/>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Governance makes model improvement controlled and reviewable</a:t>
            </a:r>
          </a:p>
        </p:txBody>
      </p:sp>
      <p:sp>
        <p:nvSpPr>
          <p:cNvPr id="5" name="subtitle">
            <a:extLst xmlns:a="http://schemas.openxmlformats.org/drawingml/2006/main">
              <a:ext uri="{FF2B5EF4-FFF2-40B4-BE49-F238E27FC236}">
                <a16:creationId xmlns:a16="http://schemas.microsoft.com/office/drawing/2014/main" id="{288A984A-0891-4F4D-9787-4E103B5F3F33}"/>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Learning feeds candidates, evaluation and approved release.</a:t>
            </a:r>
          </a:p>
        </p:txBody>
      </p:sp>
      <p:sp>
        <p:nvSpPr>
          <p:cNvPr id="6" name="footer">
            <a:extLst xmlns:a="http://schemas.openxmlformats.org/drawingml/2006/main">
              <a:ext uri="{FF2B5EF4-FFF2-40B4-BE49-F238E27FC236}">
                <a16:creationId xmlns:a16="http://schemas.microsoft.com/office/drawing/2014/main" id="{AC198FB7-521E-4C62-AB48-8D51BAE8F23F}"/>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F8EBEE4B-0135-47F8-8ECA-052255EAF498}"/>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18</a:t>
            </a:r>
          </a:p>
        </p:txBody>
      </p:sp>
      <p:sp>
        <p:nvSpPr>
          <p:cNvPr id="8" name="row-heading-0">
            <a:extLst xmlns:a="http://schemas.openxmlformats.org/drawingml/2006/main">
              <a:ext uri="{FF2B5EF4-FFF2-40B4-BE49-F238E27FC236}">
                <a16:creationId xmlns:a16="http://schemas.microsoft.com/office/drawing/2014/main" id="{E98C5204-528F-4EB1-8065-4B8679E64343}"/>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Evidence and knowledge</a:t>
            </a:r>
          </a:p>
        </p:txBody>
      </p:sp>
      <p:sp>
        <p:nvSpPr>
          <p:cNvPr id="9" name="row-body-0">
            <a:extLst xmlns:a="http://schemas.openxmlformats.org/drawingml/2006/main">
              <a:ext uri="{FF2B5EF4-FFF2-40B4-BE49-F238E27FC236}">
                <a16:creationId xmlns:a16="http://schemas.microsoft.com/office/drawing/2014/main" id="{26D0C307-C85E-4E4C-8BC8-F9D3A431181C}"/>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Scope retrieval to the site and user. Keep approved facts distinct from conversation state or suggestions.</a:t>
            </a:r>
          </a:p>
        </p:txBody>
      </p:sp>
      <p:sp>
        <p:nvSpPr>
          <p:cNvPr id="10" name="row-heading-1">
            <a:extLst xmlns:a="http://schemas.openxmlformats.org/drawingml/2006/main">
              <a:ext uri="{FF2B5EF4-FFF2-40B4-BE49-F238E27FC236}">
                <a16:creationId xmlns:a16="http://schemas.microsoft.com/office/drawing/2014/main" id="{A3FEF842-4549-4B44-AC75-848D951871F8}"/>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Permissions and audit</a:t>
            </a:r>
          </a:p>
        </p:txBody>
      </p:sp>
      <p:sp>
        <p:nvSpPr>
          <p:cNvPr id="11" name="row-body-1">
            <a:extLst xmlns:a="http://schemas.openxmlformats.org/drawingml/2006/main">
              <a:ext uri="{FF2B5EF4-FFF2-40B4-BE49-F238E27FC236}">
                <a16:creationId xmlns:a16="http://schemas.microsoft.com/office/drawing/2014/main" id="{C89CC478-3ED4-45A5-8F59-7ACC3D7F8C85}"/>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Allowlisted tools, object scope, structured parameters and recorded formal actions.</a:t>
            </a:r>
          </a:p>
        </p:txBody>
      </p:sp>
      <p:sp>
        <p:nvSpPr>
          <p:cNvPr id="12" name="row-heading-2">
            <a:extLst xmlns:a="http://schemas.openxmlformats.org/drawingml/2006/main">
              <a:ext uri="{FF2B5EF4-FFF2-40B4-BE49-F238E27FC236}">
                <a16:creationId xmlns:a16="http://schemas.microsoft.com/office/drawing/2014/main" id="{FF0EB0C7-7A1E-4648-BF97-2D3CE32F88D3}"/>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Evaluation and release</a:t>
            </a:r>
          </a:p>
        </p:txBody>
      </p:sp>
      <p:sp>
        <p:nvSpPr>
          <p:cNvPr id="13" name="row-body-2">
            <a:extLst xmlns:a="http://schemas.openxmlformats.org/drawingml/2006/main">
              <a:ext uri="{FF2B5EF4-FFF2-40B4-BE49-F238E27FC236}">
                <a16:creationId xmlns:a16="http://schemas.microsoft.com/office/drawing/2014/main" id="{310ED0CD-0117-4817-AAC1-478B9F2DDB47}"/>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Backtest, benchmark, security/boundary tests, shadow operation and expert approval.</a:t>
            </a:r>
          </a:p>
        </p:txBody>
      </p:sp>
      <p:sp>
        <p:nvSpPr>
          <p:cNvPr id="14" name="row-heading-3">
            <a:extLst xmlns:a="http://schemas.openxmlformats.org/drawingml/2006/main">
              <a:ext uri="{FF2B5EF4-FFF2-40B4-BE49-F238E27FC236}">
                <a16:creationId xmlns:a16="http://schemas.microsoft.com/office/drawing/2014/main" id="{CC21FE10-B295-47C5-9B71-8F8353DFAD64}"/>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Monitor and recover</a:t>
            </a:r>
          </a:p>
        </p:txBody>
      </p:sp>
      <p:sp>
        <p:nvSpPr>
          <p:cNvPr id="15" name="row-body-3">
            <a:extLst xmlns:a="http://schemas.openxmlformats.org/drawingml/2006/main">
              <a:ext uri="{FF2B5EF4-FFF2-40B4-BE49-F238E27FC236}">
                <a16:creationId xmlns:a16="http://schemas.microsoft.com/office/drawing/2014/main" id="{8E95FEF5-523B-472C-9F4E-8911C46FD225}"/>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Watch error, drift, false alarms and user corrections; use rollback or a new tested candidate.</a:t>
            </a:r>
          </a:p>
        </p:txBody>
      </p:sp>
    </p:spTree>
    <p:extLst>
      <p:ext uri="{BB962C8B-B14F-4D97-AF65-F5344CB8AC3E}">
        <p14:creationId xmlns:p14="http://schemas.microsoft.com/office/powerpoint/2010/main" val="357921067"/>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C5F61CBB-91B2-4ACC-8320-4FC898B0A8BB}"/>
              </a:ext>
            </a:extLst>
          </p:cNvPr>
          <p:cNvPicPr>
            <a:picLocks xmlns:a="http://schemas.openxmlformats.org/drawingml/2006/main" noChangeAspect="1"/>
          </p:cNvPicPr>
          <p:nvPr/>
        </p:nvPicPr>
        <p:blipFill>
          <a:blip xmlns:r="http://schemas.openxmlformats.org/officeDocument/2006/relationships" xmlns:a="http://schemas.openxmlformats.org/drawingml/2006/main" r:embed="R1c9e4d85ace647b9"/>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F405CC6B-32D0-418C-8A47-1F145C76D08A}"/>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EE69DE1E-A60C-40F8-994A-87278B606C05}"/>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954402AF-3A58-4586-A71A-D66DA111FEA2}"/>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Energy Actions connect software findings with engineering delivery</a:t>
            </a:r>
          </a:p>
        </p:txBody>
      </p:sp>
      <p:sp>
        <p:nvSpPr>
          <p:cNvPr id="5" name="subtitle">
            <a:extLst xmlns:a="http://schemas.openxmlformats.org/drawingml/2006/main">
              <a:ext uri="{FF2B5EF4-FFF2-40B4-BE49-F238E27FC236}">
                <a16:creationId xmlns:a16="http://schemas.microsoft.com/office/drawing/2014/main" id="{EFA7A7CA-884A-4526-8A50-64229669B0BB}"/>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One measure carries its assumptions, implementation status and verification plan.</a:t>
            </a:r>
          </a:p>
        </p:txBody>
      </p:sp>
      <p:sp>
        <p:nvSpPr>
          <p:cNvPr id="6" name="footer">
            <a:extLst xmlns:a="http://schemas.openxmlformats.org/drawingml/2006/main">
              <a:ext uri="{FF2B5EF4-FFF2-40B4-BE49-F238E27FC236}">
                <a16:creationId xmlns:a16="http://schemas.microsoft.com/office/drawing/2014/main" id="{28065E1F-E486-4158-8D3F-712DDA2FBD2E}"/>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92C009EE-EA42-4DEA-9231-DFF0FDC1228D}"/>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19</a:t>
            </a:r>
          </a:p>
        </p:txBody>
      </p:sp>
      <p:sp>
        <p:nvSpPr>
          <p:cNvPr id="8" name="row-heading-0">
            <a:extLst xmlns:a="http://schemas.openxmlformats.org/drawingml/2006/main">
              <a:ext uri="{FF2B5EF4-FFF2-40B4-BE49-F238E27FC236}">
                <a16:creationId xmlns:a16="http://schemas.microsoft.com/office/drawing/2014/main" id="{DFF8D565-AF51-4722-A72E-9ABF19D5201F}"/>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Define the measure</a:t>
            </a:r>
          </a:p>
        </p:txBody>
      </p:sp>
      <p:sp>
        <p:nvSpPr>
          <p:cNvPr id="9" name="row-body-0">
            <a:extLst xmlns:a="http://schemas.openxmlformats.org/drawingml/2006/main">
              <a:ext uri="{FF2B5EF4-FFF2-40B4-BE49-F238E27FC236}">
                <a16:creationId xmlns:a16="http://schemas.microsoft.com/office/drawing/2014/main" id="{205F5436-BEA3-4C86-94EE-23F93A0A30B4}"/>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Describe the operating issue, proposed change, affected assets and expected energy effect.</a:t>
            </a:r>
          </a:p>
        </p:txBody>
      </p:sp>
      <p:sp>
        <p:nvSpPr>
          <p:cNvPr id="10" name="row-heading-1">
            <a:extLst xmlns:a="http://schemas.openxmlformats.org/drawingml/2006/main">
              <a:ext uri="{FF2B5EF4-FFF2-40B4-BE49-F238E27FC236}">
                <a16:creationId xmlns:a16="http://schemas.microsoft.com/office/drawing/2014/main" id="{9A6595C0-F69F-4749-8551-5D202A96FDDA}"/>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Check the site</a:t>
            </a:r>
          </a:p>
        </p:txBody>
      </p:sp>
      <p:sp>
        <p:nvSpPr>
          <p:cNvPr id="11" name="row-body-1">
            <a:extLst xmlns:a="http://schemas.openxmlformats.org/drawingml/2006/main">
              <a:ext uri="{FF2B5EF4-FFF2-40B4-BE49-F238E27FC236}">
                <a16:creationId xmlns:a16="http://schemas.microsoft.com/office/drawing/2014/main" id="{B7A4A467-7990-434F-AAC4-A4EA5F1FDB8A}"/>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Confirm comfort/safety constraints, equipment condition, access and construction implications.</a:t>
            </a:r>
          </a:p>
        </p:txBody>
      </p:sp>
      <p:sp>
        <p:nvSpPr>
          <p:cNvPr id="12" name="row-heading-2">
            <a:extLst xmlns:a="http://schemas.openxmlformats.org/drawingml/2006/main">
              <a:ext uri="{FF2B5EF4-FFF2-40B4-BE49-F238E27FC236}">
                <a16:creationId xmlns:a16="http://schemas.microsoft.com/office/drawing/2014/main" id="{9F0C9326-07C4-4BCB-B5EB-D6CE3ACB4E87}"/>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Deliver the work</a:t>
            </a:r>
          </a:p>
        </p:txBody>
      </p:sp>
      <p:sp>
        <p:nvSpPr>
          <p:cNvPr id="13" name="row-body-2">
            <a:extLst xmlns:a="http://schemas.openxmlformats.org/drawingml/2006/main">
              <a:ext uri="{FF2B5EF4-FFF2-40B4-BE49-F238E27FC236}">
                <a16:creationId xmlns:a16="http://schemas.microsoft.com/office/drawing/2014/main" id="{08E65BF9-A908-455A-B233-B43C54951A7B}"/>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Coordinate commissioning, equipment/control works and external FM implementation.</a:t>
            </a:r>
          </a:p>
        </p:txBody>
      </p:sp>
      <p:sp>
        <p:nvSpPr>
          <p:cNvPr id="14" name="row-heading-3">
            <a:extLst xmlns:a="http://schemas.openxmlformats.org/drawingml/2006/main">
              <a:ext uri="{FF2B5EF4-FFF2-40B4-BE49-F238E27FC236}">
                <a16:creationId xmlns:a16="http://schemas.microsoft.com/office/drawing/2014/main" id="{C89D21B8-A2A6-4882-97F0-F06D941C090C}"/>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Verify and operate</a:t>
            </a:r>
          </a:p>
        </p:txBody>
      </p:sp>
      <p:sp>
        <p:nvSpPr>
          <p:cNvPr id="15" name="row-body-3">
            <a:extLst xmlns:a="http://schemas.openxmlformats.org/drawingml/2006/main">
              <a:ext uri="{FF2B5EF4-FFF2-40B4-BE49-F238E27FC236}">
                <a16:creationId xmlns:a16="http://schemas.microsoft.com/office/drawing/2014/main" id="{4BD12421-D57A-49C5-B29C-7CD8107BCCD7}"/>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Record acceptance, compare results and hand the measure into managed performance.</a:t>
            </a:r>
          </a:p>
        </p:txBody>
      </p:sp>
    </p:spTree>
    <p:extLst>
      <p:ext uri="{BB962C8B-B14F-4D97-AF65-F5344CB8AC3E}">
        <p14:creationId xmlns:p14="http://schemas.microsoft.com/office/powerpoint/2010/main" val="41458515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A37B1A57-1067-46F1-BF45-7B020D5555A2}"/>
              </a:ext>
            </a:extLst>
          </p:cNvPr>
          <p:cNvPicPr>
            <a:picLocks xmlns:a="http://schemas.openxmlformats.org/drawingml/2006/main" noChangeAspect="1"/>
          </p:cNvPicPr>
          <p:nvPr/>
        </p:nvPicPr>
        <p:blipFill>
          <a:blip xmlns:r="http://schemas.openxmlformats.org/officeDocument/2006/relationships" xmlns:a="http://schemas.openxmlformats.org/drawingml/2006/main" r:embed="R83b488ed20d54624"/>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FECD6076-0C79-4AF1-88CC-5DCD945DF903}"/>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AE431B47-B36A-4D70-8E2A-FB4D10F785F7}"/>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501D6AA0-17C8-4C9B-8901-89FDE5F1A7C8}"/>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A phased deployment aligns capability with data and acceptance</a:t>
            </a:r>
          </a:p>
        </p:txBody>
      </p:sp>
      <p:sp>
        <p:nvSpPr>
          <p:cNvPr id="5" name="subtitle">
            <a:extLst xmlns:a="http://schemas.openxmlformats.org/drawingml/2006/main">
              <a:ext uri="{FF2B5EF4-FFF2-40B4-BE49-F238E27FC236}">
                <a16:creationId xmlns:a16="http://schemas.microsoft.com/office/drawing/2014/main" id="{717FDE8E-C2C7-43FF-9D2D-B05546E8C88E}"/>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Build from the metering and analysis foundation toward advanced energy workflows.</a:t>
            </a:r>
          </a:p>
        </p:txBody>
      </p:sp>
      <p:sp>
        <p:nvSpPr>
          <p:cNvPr id="6" name="footer">
            <a:extLst xmlns:a="http://schemas.openxmlformats.org/drawingml/2006/main">
              <a:ext uri="{FF2B5EF4-FFF2-40B4-BE49-F238E27FC236}">
                <a16:creationId xmlns:a16="http://schemas.microsoft.com/office/drawing/2014/main" id="{390E505B-F064-4C38-828F-1564AE9ABC0D}"/>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81C06698-5222-4A3D-B64C-08B6E420513A}"/>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20</a:t>
            </a:r>
          </a:p>
        </p:txBody>
      </p:sp>
      <p:sp>
        <p:nvSpPr>
          <p:cNvPr id="8" name="body">
            <a:extLst xmlns:a="http://schemas.openxmlformats.org/drawingml/2006/main">
              <a:ext uri="{FF2B5EF4-FFF2-40B4-BE49-F238E27FC236}">
                <a16:creationId xmlns:a16="http://schemas.microsoft.com/office/drawing/2014/main" id="{2AF0AADA-0241-4A26-A708-73436592D775}"/>
              </a:ext>
            </a:extLst>
          </p:cNvPr>
          <p:cNvSpPr>
            <a:spLocks xmlns:a="http://schemas.openxmlformats.org/drawingml/2006/main" noGrp="1"/>
          </p:cNvSpPr>
          <p:nvPr/>
        </p:nvSpPr>
        <p:spPr>
          <a:xfrm xmlns:a="http://schemas.openxmlformats.org/drawingml/2006/main">
            <a:off x="685800" y="3028950"/>
            <a:ext cx="32956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5C9952"/>
                </a:solidFill>
                <a:latin typeface="Arial"/>
                <a:ea typeface="Arial"/>
                <a:cs typeface="Arial"/>
              </a:defRPr>
            </a:defPPr>
          </a:lstStyle>
          <a:p xmlns:a="http://schemas.openxmlformats.org/drawingml/2006/main">
            <a:pPr algn="l">
              <a:lnSpc>
                <a:spcPct val="108000"/>
              </a:lnSpc>
              <a:buNone/>
              <a:defRPr sz="3225" b="1">
                <a:solidFill>
                  <a:srgbClr val="5C9952"/>
                </a:solidFill>
                <a:latin typeface="Arial"/>
                <a:ea typeface="Arial"/>
                <a:cs typeface="Arial"/>
              </a:defRPr>
            </a:pPr>
            <a:r>
              <a:rPr sz="3225" b="1">
                <a:solidFill>
                  <a:srgbClr val="5C9952"/>
                </a:solidFill>
                <a:latin typeface="Arial"/>
                <a:ea typeface="Arial"/>
                <a:cs typeface="Arial"/>
              </a:rPr>
              <a:t>01</a:t>
            </a:r>
          </a:p>
        </p:txBody>
      </p:sp>
      <p:sp>
        <p:nvSpPr>
          <p:cNvPr id="9" name="body">
            <a:extLst xmlns:a="http://schemas.openxmlformats.org/drawingml/2006/main">
              <a:ext uri="{FF2B5EF4-FFF2-40B4-BE49-F238E27FC236}">
                <a16:creationId xmlns:a16="http://schemas.microsoft.com/office/drawing/2014/main" id="{E9CDA409-7C11-47F7-826A-841B4F2B8E93}"/>
              </a:ext>
            </a:extLst>
          </p:cNvPr>
          <p:cNvSpPr>
            <a:spLocks xmlns:a="http://schemas.openxmlformats.org/drawingml/2006/main" noGrp="1"/>
          </p:cNvSpPr>
          <p:nvPr/>
        </p:nvSpPr>
        <p:spPr>
          <a:xfrm xmlns:a="http://schemas.openxmlformats.org/drawingml/2006/main">
            <a:off x="685800" y="3667125"/>
            <a:ext cx="32385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Foundation</a:t>
            </a:r>
          </a:p>
        </p:txBody>
      </p:sp>
      <p:sp>
        <p:nvSpPr>
          <p:cNvPr id="10" name="body">
            <a:extLst xmlns:a="http://schemas.openxmlformats.org/drawingml/2006/main">
              <a:ext uri="{FF2B5EF4-FFF2-40B4-BE49-F238E27FC236}">
                <a16:creationId xmlns:a16="http://schemas.microsoft.com/office/drawing/2014/main" id="{31A1ECA8-19F9-48B4-BCA7-C556D370DC9F}"/>
              </a:ext>
            </a:extLst>
          </p:cNvPr>
          <p:cNvSpPr>
            <a:spLocks xmlns:a="http://schemas.openxmlformats.org/drawingml/2006/main" noGrp="1"/>
          </p:cNvSpPr>
          <p:nvPr/>
        </p:nvSpPr>
        <p:spPr>
          <a:xfrm xmlns:a="http://schemas.openxmlformats.org/drawingml/2006/main">
            <a:off x="685800" y="4552950"/>
            <a:ext cx="32385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Confirm objects, readings, quality, energy views and the initial boundary.</a:t>
            </a:r>
          </a:p>
        </p:txBody>
      </p:sp>
      <p:sp>
        <p:nvSpPr>
          <p:cNvPr id="11" name="body">
            <a:extLst xmlns:a="http://schemas.openxmlformats.org/drawingml/2006/main">
              <a:ext uri="{FF2B5EF4-FFF2-40B4-BE49-F238E27FC236}">
                <a16:creationId xmlns:a16="http://schemas.microsoft.com/office/drawing/2014/main" id="{98D974DD-4C92-4974-9CDF-4DCF64F6EA9A}"/>
              </a:ext>
            </a:extLst>
          </p:cNvPr>
          <p:cNvSpPr>
            <a:spLocks xmlns:a="http://schemas.openxmlformats.org/drawingml/2006/main" noGrp="1"/>
          </p:cNvSpPr>
          <p:nvPr/>
        </p:nvSpPr>
        <p:spPr>
          <a:xfrm xmlns:a="http://schemas.openxmlformats.org/drawingml/2006/main">
            <a:off x="4410075" y="3028950"/>
            <a:ext cx="32956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5C9952"/>
                </a:solidFill>
                <a:latin typeface="Arial"/>
                <a:ea typeface="Arial"/>
                <a:cs typeface="Arial"/>
              </a:defRPr>
            </a:defPPr>
          </a:lstStyle>
          <a:p xmlns:a="http://schemas.openxmlformats.org/drawingml/2006/main">
            <a:pPr algn="l">
              <a:lnSpc>
                <a:spcPct val="108000"/>
              </a:lnSpc>
              <a:buNone/>
              <a:defRPr sz="3225" b="1">
                <a:solidFill>
                  <a:srgbClr val="5C9952"/>
                </a:solidFill>
                <a:latin typeface="Arial"/>
                <a:ea typeface="Arial"/>
                <a:cs typeface="Arial"/>
              </a:defRPr>
            </a:pPr>
            <a:r>
              <a:rPr sz="3225" b="1">
                <a:solidFill>
                  <a:srgbClr val="5C9952"/>
                </a:solidFill>
                <a:latin typeface="Arial"/>
                <a:ea typeface="Arial"/>
                <a:cs typeface="Arial"/>
              </a:rPr>
              <a:t>02</a:t>
            </a:r>
          </a:p>
        </p:txBody>
      </p:sp>
      <p:sp>
        <p:nvSpPr>
          <p:cNvPr id="12" name="body">
            <a:extLst xmlns:a="http://schemas.openxmlformats.org/drawingml/2006/main">
              <a:ext uri="{FF2B5EF4-FFF2-40B4-BE49-F238E27FC236}">
                <a16:creationId xmlns:a16="http://schemas.microsoft.com/office/drawing/2014/main" id="{38D8D464-89BB-4D10-A34F-70E619A2C24D}"/>
              </a:ext>
            </a:extLst>
          </p:cNvPr>
          <p:cNvSpPr>
            <a:spLocks xmlns:a="http://schemas.openxmlformats.org/drawingml/2006/main" noGrp="1"/>
          </p:cNvSpPr>
          <p:nvPr/>
        </p:nvSpPr>
        <p:spPr>
          <a:xfrm xmlns:a="http://schemas.openxmlformats.org/drawingml/2006/main">
            <a:off x="4410075" y="3667125"/>
            <a:ext cx="32385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Site acceptance</a:t>
            </a:r>
          </a:p>
        </p:txBody>
      </p:sp>
      <p:sp>
        <p:nvSpPr>
          <p:cNvPr id="13" name="body">
            <a:extLst xmlns:a="http://schemas.openxmlformats.org/drawingml/2006/main">
              <a:ext uri="{FF2B5EF4-FFF2-40B4-BE49-F238E27FC236}">
                <a16:creationId xmlns:a16="http://schemas.microsoft.com/office/drawing/2014/main" id="{685FF511-B8E9-4632-A78A-19F3BC375E53}"/>
              </a:ext>
            </a:extLst>
          </p:cNvPr>
          <p:cNvSpPr>
            <a:spLocks xmlns:a="http://schemas.openxmlformats.org/drawingml/2006/main" noGrp="1"/>
          </p:cNvSpPr>
          <p:nvPr/>
        </p:nvSpPr>
        <p:spPr>
          <a:xfrm xmlns:a="http://schemas.openxmlformats.org/drawingml/2006/main">
            <a:off x="4410075" y="4552950"/>
            <a:ext cx="32385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Calibrate Model Packs, baseline and diagnostics; test agent tools and shadow workflows.</a:t>
            </a:r>
          </a:p>
        </p:txBody>
      </p:sp>
      <p:sp>
        <p:nvSpPr>
          <p:cNvPr id="14" name="body">
            <a:extLst xmlns:a="http://schemas.openxmlformats.org/drawingml/2006/main">
              <a:ext uri="{FF2B5EF4-FFF2-40B4-BE49-F238E27FC236}">
                <a16:creationId xmlns:a16="http://schemas.microsoft.com/office/drawing/2014/main" id="{B6D74F75-4783-4595-9E0C-620F4A8776CE}"/>
              </a:ext>
            </a:extLst>
          </p:cNvPr>
          <p:cNvSpPr>
            <a:spLocks xmlns:a="http://schemas.openxmlformats.org/drawingml/2006/main" noGrp="1"/>
          </p:cNvSpPr>
          <p:nvPr/>
        </p:nvSpPr>
        <p:spPr>
          <a:xfrm xmlns:a="http://schemas.openxmlformats.org/drawingml/2006/main">
            <a:off x="8134350" y="3028950"/>
            <a:ext cx="32956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5C9952"/>
                </a:solidFill>
                <a:latin typeface="Arial"/>
                <a:ea typeface="Arial"/>
                <a:cs typeface="Arial"/>
              </a:defRPr>
            </a:defPPr>
          </a:lstStyle>
          <a:p xmlns:a="http://schemas.openxmlformats.org/drawingml/2006/main">
            <a:pPr algn="l">
              <a:lnSpc>
                <a:spcPct val="108000"/>
              </a:lnSpc>
              <a:buNone/>
              <a:defRPr sz="3225" b="1">
                <a:solidFill>
                  <a:srgbClr val="5C9952"/>
                </a:solidFill>
                <a:latin typeface="Arial"/>
                <a:ea typeface="Arial"/>
                <a:cs typeface="Arial"/>
              </a:defRPr>
            </a:pPr>
            <a:r>
              <a:rPr sz="3225" b="1">
                <a:solidFill>
                  <a:srgbClr val="5C9952"/>
                </a:solidFill>
                <a:latin typeface="Arial"/>
                <a:ea typeface="Arial"/>
                <a:cs typeface="Arial"/>
              </a:rPr>
              <a:t>03</a:t>
            </a:r>
          </a:p>
        </p:txBody>
      </p:sp>
      <p:sp>
        <p:nvSpPr>
          <p:cNvPr id="15" name="body">
            <a:extLst xmlns:a="http://schemas.openxmlformats.org/drawingml/2006/main">
              <a:ext uri="{FF2B5EF4-FFF2-40B4-BE49-F238E27FC236}">
                <a16:creationId xmlns:a16="http://schemas.microsoft.com/office/drawing/2014/main" id="{31EFB536-266D-4BFE-BAB8-21A62C63B89A}"/>
              </a:ext>
            </a:extLst>
          </p:cNvPr>
          <p:cNvSpPr>
            <a:spLocks xmlns:a="http://schemas.openxmlformats.org/drawingml/2006/main" noGrp="1"/>
          </p:cNvSpPr>
          <p:nvPr/>
        </p:nvSpPr>
        <p:spPr>
          <a:xfrm xmlns:a="http://schemas.openxmlformats.org/drawingml/2006/main">
            <a:off x="8134350" y="3667125"/>
            <a:ext cx="3238500"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356D42"/>
                </a:solidFill>
                <a:latin typeface="Arial"/>
                <a:ea typeface="Arial"/>
                <a:cs typeface="Arial"/>
              </a:defRPr>
            </a:defPPr>
          </a:lstStyle>
          <a:p xmlns:a="http://schemas.openxmlformats.org/drawingml/2006/main">
            <a:pPr algn="l">
              <a:lnSpc>
                <a:spcPct val="108000"/>
              </a:lnSpc>
              <a:buNone/>
              <a:defRPr sz="2175" b="1">
                <a:solidFill>
                  <a:srgbClr val="356D42"/>
                </a:solidFill>
                <a:latin typeface="Arial"/>
                <a:ea typeface="Arial"/>
                <a:cs typeface="Arial"/>
              </a:defRPr>
            </a:pPr>
            <a:r>
              <a:rPr sz="2175" b="1">
                <a:solidFill>
                  <a:srgbClr val="356D42"/>
                </a:solidFill>
                <a:latin typeface="Arial"/>
                <a:ea typeface="Arial"/>
                <a:cs typeface="Arial"/>
              </a:rPr>
              <a:t>Advanced operation</a:t>
            </a:r>
          </a:p>
        </p:txBody>
      </p:sp>
      <p:sp>
        <p:nvSpPr>
          <p:cNvPr id="16" name="body">
            <a:extLst xmlns:a="http://schemas.openxmlformats.org/drawingml/2006/main">
              <a:ext uri="{FF2B5EF4-FFF2-40B4-BE49-F238E27FC236}">
                <a16:creationId xmlns:a16="http://schemas.microsoft.com/office/drawing/2014/main" id="{3722FE07-C6A0-4E1B-90D2-99AF46D4DA45}"/>
              </a:ext>
            </a:extLst>
          </p:cNvPr>
          <p:cNvSpPr>
            <a:spLocks xmlns:a="http://schemas.openxmlformats.org/drawingml/2006/main" noGrp="1"/>
          </p:cNvSpPr>
          <p:nvPr/>
        </p:nvSpPr>
        <p:spPr>
          <a:xfrm xmlns:a="http://schemas.openxmlformats.org/drawingml/2006/main">
            <a:off x="8134350" y="4552950"/>
            <a:ext cx="32385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Introduce forecasts, optimization and higher intent levels after the agreed gates.</a:t>
            </a:r>
          </a:p>
        </p:txBody>
      </p:sp>
      <p:sp>
        <p:nvSpPr>
          <p:cNvPr id="17" name="rule">
            <a:extLst xmlns:a="http://schemas.openxmlformats.org/drawingml/2006/main">
              <a:ext uri="{FF2B5EF4-FFF2-40B4-BE49-F238E27FC236}">
                <a16:creationId xmlns:a16="http://schemas.microsoft.com/office/drawing/2014/main" id="{AC83BF49-11FD-4C0E-B7F5-B25506FE4812}"/>
              </a:ext>
            </a:extLst>
          </p:cNvPr>
          <p:cNvSpPr>
            <a:spLocks xmlns:a="http://schemas.openxmlformats.org/drawingml/2006/main" noGrp="1"/>
          </p:cNvSpPr>
          <p:nvPr/>
        </p:nvSpPr>
        <p:spPr>
          <a:xfrm xmlns:a="http://schemas.openxmlformats.org/drawingml/2006/main">
            <a:off x="685800" y="5791200"/>
            <a:ext cx="10820400" cy="0"/>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
        <p:nvSpPr>
          <p:cNvPr id="18" name="assessment-outputs">
            <a:extLst xmlns:a="http://schemas.openxmlformats.org/drawingml/2006/main">
              <a:ext uri="{FF2B5EF4-FFF2-40B4-BE49-F238E27FC236}">
                <a16:creationId xmlns:a16="http://schemas.microsoft.com/office/drawing/2014/main" id="{965F7135-6752-4EFC-88F5-59B9F055B738}"/>
              </a:ext>
            </a:extLst>
          </p:cNvPr>
          <p:cNvSpPr>
            <a:spLocks xmlns:a="http://schemas.openxmlformats.org/drawingml/2006/main" noGrp="1"/>
          </p:cNvSpPr>
          <p:nvPr/>
        </p:nvSpPr>
        <p:spPr>
          <a:xfrm xmlns:a="http://schemas.openxmlformats.org/drawingml/2006/main">
            <a:off x="685800" y="5981700"/>
            <a:ext cx="10820400" cy="3524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00" b="1">
                <a:solidFill>
                  <a:srgbClr val="356D42"/>
                </a:solidFill>
                <a:latin typeface="Arial"/>
                <a:ea typeface="Arial"/>
                <a:cs typeface="Arial"/>
              </a:defRPr>
            </a:defPPr>
          </a:lstStyle>
          <a:p xmlns:a="http://schemas.openxmlformats.org/drawingml/2006/main">
            <a:pPr algn="l">
              <a:lnSpc>
                <a:spcPct val="108000"/>
              </a:lnSpc>
              <a:buNone/>
              <a:defRPr sz="1500" b="1">
                <a:solidFill>
                  <a:srgbClr val="356D42"/>
                </a:solidFill>
                <a:latin typeface="Arial"/>
                <a:ea typeface="Arial"/>
                <a:cs typeface="Arial"/>
              </a:defRPr>
            </a:pPr>
            <a:r>
              <a:rPr sz="1500" b="1">
                <a:solidFill>
                  <a:srgbClr val="356D42"/>
                </a:solidFill>
                <a:latin typeface="Arial"/>
                <a:ea typeface="Arial"/>
                <a:cs typeface="Arial"/>
              </a:rPr>
              <a:t>Configured scope   /   replay and shadow evidence   /   acceptance record   /   operating and recovery plan</a:t>
            </a:r>
          </a:p>
        </p:txBody>
      </p:sp>
    </p:spTree>
    <p:extLst>
      <p:ext uri="{BB962C8B-B14F-4D97-AF65-F5344CB8AC3E}">
        <p14:creationId xmlns:p14="http://schemas.microsoft.com/office/powerpoint/2010/main" val="187142701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EA168DF6-1658-41BB-9B0A-041C4198F0D0}"/>
              </a:ext>
            </a:extLst>
          </p:cNvPr>
          <p:cNvPicPr>
            <a:picLocks xmlns:a="http://schemas.openxmlformats.org/drawingml/2006/main" noChangeAspect="1"/>
          </p:cNvPicPr>
          <p:nvPr/>
        </p:nvPicPr>
        <p:blipFill>
          <a:blip xmlns:r="http://schemas.openxmlformats.org/officeDocument/2006/relationships" xmlns:a="http://schemas.openxmlformats.org/drawingml/2006/main" r:embed="R3a895b0c79cd4ac6"/>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C0665159-DC8A-4B7B-A6BC-6C243BB3459D}"/>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3C314DE8-F4C5-4151-A525-F1CA49BF5D58}"/>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DC3000AC-6E73-49C6-9AE9-CA6FC13990DC}"/>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Reference experience spans energy, integration and engineering</a:t>
            </a:r>
          </a:p>
        </p:txBody>
      </p:sp>
      <p:sp>
        <p:nvSpPr>
          <p:cNvPr id="5" name="subtitle">
            <a:extLst xmlns:a="http://schemas.openxmlformats.org/drawingml/2006/main">
              <a:ext uri="{FF2B5EF4-FFF2-40B4-BE49-F238E27FC236}">
                <a16:creationId xmlns:a16="http://schemas.microsoft.com/office/drawing/2014/main" id="{88BF5C09-C912-42D6-9373-84863A308921}"/>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Anonymous project records demonstrate relevant delivery experience.</a:t>
            </a:r>
          </a:p>
        </p:txBody>
      </p:sp>
      <p:sp>
        <p:nvSpPr>
          <p:cNvPr id="6" name="footer">
            <a:extLst xmlns:a="http://schemas.openxmlformats.org/drawingml/2006/main">
              <a:ext uri="{FF2B5EF4-FFF2-40B4-BE49-F238E27FC236}">
                <a16:creationId xmlns:a16="http://schemas.microsoft.com/office/drawing/2014/main" id="{689BE7D1-7D61-4654-A7B8-7C17FCF66479}"/>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DF339E6F-DB97-4190-8393-598E107B8EA7}"/>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21</a:t>
            </a:r>
          </a:p>
        </p:txBody>
      </p:sp>
      <p:sp>
        <p:nvSpPr>
          <p:cNvPr id="8" name="case-title-0">
            <a:extLst xmlns:a="http://schemas.openxmlformats.org/drawingml/2006/main">
              <a:ext uri="{FF2B5EF4-FFF2-40B4-BE49-F238E27FC236}">
                <a16:creationId xmlns:a16="http://schemas.microsoft.com/office/drawing/2014/main" id="{CC896A27-4AEB-4B88-9148-8820E721394F}"/>
              </a:ext>
            </a:extLst>
          </p:cNvPr>
          <p:cNvSpPr>
            <a:spLocks xmlns:a="http://schemas.openxmlformats.org/drawingml/2006/main" noGrp="1"/>
          </p:cNvSpPr>
          <p:nvPr/>
        </p:nvSpPr>
        <p:spPr>
          <a:xfrm xmlns:a="http://schemas.openxmlformats.org/drawingml/2006/main">
            <a:off x="685800" y="3133725"/>
            <a:ext cx="4857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132238"/>
                </a:solidFill>
                <a:latin typeface="Arial"/>
                <a:ea typeface="Arial"/>
                <a:cs typeface="Arial"/>
              </a:defRPr>
            </a:defPPr>
          </a:lstStyle>
          <a:p xmlns:a="http://schemas.openxmlformats.org/drawingml/2006/main">
            <a:pPr algn="l">
              <a:lnSpc>
                <a:spcPct val="108000"/>
              </a:lnSpc>
              <a:buNone/>
              <a:defRPr sz="2250" b="1">
                <a:solidFill>
                  <a:srgbClr val="132238"/>
                </a:solidFill>
                <a:latin typeface="Arial"/>
                <a:ea typeface="Arial"/>
                <a:cs typeface="Arial"/>
              </a:defRPr>
            </a:pPr>
            <a:r>
              <a:rPr sz="2250" b="1">
                <a:solidFill>
                  <a:srgbClr val="132238"/>
                </a:solidFill>
                <a:latin typeface="Arial"/>
                <a:ea typeface="Arial"/>
                <a:cs typeface="Arial"/>
              </a:rPr>
              <a:t>Corporate headquarters</a:t>
            </a:r>
          </a:p>
        </p:txBody>
      </p:sp>
      <p:sp>
        <p:nvSpPr>
          <p:cNvPr id="9" name="case-metric-0">
            <a:extLst xmlns:a="http://schemas.openxmlformats.org/drawingml/2006/main">
              <a:ext uri="{FF2B5EF4-FFF2-40B4-BE49-F238E27FC236}">
                <a16:creationId xmlns:a16="http://schemas.microsoft.com/office/drawing/2014/main" id="{F8E4EBF8-F73A-415D-9F3B-060233B5374E}"/>
              </a:ext>
            </a:extLst>
          </p:cNvPr>
          <p:cNvSpPr>
            <a:spLocks xmlns:a="http://schemas.openxmlformats.org/drawingml/2006/main" noGrp="1"/>
          </p:cNvSpPr>
          <p:nvPr/>
        </p:nvSpPr>
        <p:spPr>
          <a:xfrm xmlns:a="http://schemas.openxmlformats.org/drawingml/2006/main">
            <a:off x="685800" y="3667125"/>
            <a:ext cx="490537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375" b="1">
                <a:solidFill>
                  <a:srgbClr val="5C9952"/>
                </a:solidFill>
                <a:latin typeface="Arial"/>
                <a:ea typeface="Arial"/>
                <a:cs typeface="Arial"/>
              </a:defRPr>
            </a:defPPr>
          </a:lstStyle>
          <a:p xmlns:a="http://schemas.openxmlformats.org/drawingml/2006/main">
            <a:pPr algn="l">
              <a:lnSpc>
                <a:spcPct val="108000"/>
              </a:lnSpc>
              <a:buNone/>
              <a:defRPr sz="6375" b="1">
                <a:solidFill>
                  <a:srgbClr val="5C9952"/>
                </a:solidFill>
                <a:latin typeface="Arial"/>
                <a:ea typeface="Arial"/>
                <a:cs typeface="Arial"/>
              </a:defRPr>
            </a:pPr>
            <a:r>
              <a:rPr sz="6375" b="1">
                <a:solidFill>
                  <a:srgbClr val="5C9952"/>
                </a:solidFill>
                <a:latin typeface="Arial"/>
                <a:ea typeface="Arial"/>
                <a:cs typeface="Arial"/>
              </a:rPr>
              <a:t>13.3%</a:t>
            </a:r>
          </a:p>
        </p:txBody>
      </p:sp>
      <p:sp>
        <p:nvSpPr>
          <p:cNvPr id="10" name="case-label-0">
            <a:extLst xmlns:a="http://schemas.openxmlformats.org/drawingml/2006/main">
              <a:ext uri="{FF2B5EF4-FFF2-40B4-BE49-F238E27FC236}">
                <a16:creationId xmlns:a16="http://schemas.microsoft.com/office/drawing/2014/main" id="{175D6A88-070D-4DC3-BE7B-DA293933A031}"/>
              </a:ext>
            </a:extLst>
          </p:cNvPr>
          <p:cNvSpPr>
            <a:spLocks xmlns:a="http://schemas.openxmlformats.org/drawingml/2006/main" noGrp="1"/>
          </p:cNvSpPr>
          <p:nvPr/>
        </p:nvSpPr>
        <p:spPr>
          <a:xfrm xmlns:a="http://schemas.openxmlformats.org/drawingml/2006/main">
            <a:off x="685800" y="4752975"/>
            <a:ext cx="485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Annual electricity savings</a:t>
            </a:r>
          </a:p>
        </p:txBody>
      </p:sp>
      <p:sp>
        <p:nvSpPr>
          <p:cNvPr id="11" name="case-scope-0">
            <a:extLst xmlns:a="http://schemas.openxmlformats.org/drawingml/2006/main">
              <a:ext uri="{FF2B5EF4-FFF2-40B4-BE49-F238E27FC236}">
                <a16:creationId xmlns:a16="http://schemas.microsoft.com/office/drawing/2014/main" id="{FFF8BDB2-51FA-463E-81A9-DCADBBBB1343}"/>
              </a:ext>
            </a:extLst>
          </p:cNvPr>
          <p:cNvSpPr>
            <a:spLocks xmlns:a="http://schemas.openxmlformats.org/drawingml/2006/main" noGrp="1"/>
          </p:cNvSpPr>
          <p:nvPr/>
        </p:nvSpPr>
        <p:spPr>
          <a:xfrm xmlns:a="http://schemas.openxmlformats.org/drawingml/2006/main">
            <a:off x="685800" y="5381625"/>
            <a:ext cx="48577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Integrated smart-building and energy-management applications.</a:t>
            </a:r>
          </a:p>
        </p:txBody>
      </p:sp>
      <p:sp>
        <p:nvSpPr>
          <p:cNvPr id="12" name="case-title-1">
            <a:extLst xmlns:a="http://schemas.openxmlformats.org/drawingml/2006/main">
              <a:ext uri="{FF2B5EF4-FFF2-40B4-BE49-F238E27FC236}">
                <a16:creationId xmlns:a16="http://schemas.microsoft.com/office/drawing/2014/main" id="{5682159C-4CB9-4D0D-98EC-6C83DFFCBC8A}"/>
              </a:ext>
            </a:extLst>
          </p:cNvPr>
          <p:cNvSpPr>
            <a:spLocks xmlns:a="http://schemas.openxmlformats.org/drawingml/2006/main" noGrp="1"/>
          </p:cNvSpPr>
          <p:nvPr/>
        </p:nvSpPr>
        <p:spPr>
          <a:xfrm xmlns:a="http://schemas.openxmlformats.org/drawingml/2006/main">
            <a:off x="6305550" y="3133725"/>
            <a:ext cx="4857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132238"/>
                </a:solidFill>
                <a:latin typeface="Arial"/>
                <a:ea typeface="Arial"/>
                <a:cs typeface="Arial"/>
              </a:defRPr>
            </a:defPPr>
          </a:lstStyle>
          <a:p xmlns:a="http://schemas.openxmlformats.org/drawingml/2006/main">
            <a:pPr algn="l">
              <a:lnSpc>
                <a:spcPct val="108000"/>
              </a:lnSpc>
              <a:buNone/>
              <a:defRPr sz="2250" b="1">
                <a:solidFill>
                  <a:srgbClr val="132238"/>
                </a:solidFill>
                <a:latin typeface="Arial"/>
                <a:ea typeface="Arial"/>
                <a:cs typeface="Arial"/>
              </a:defRPr>
            </a:pPr>
            <a:r>
              <a:rPr sz="2250" b="1">
                <a:solidFill>
                  <a:srgbClr val="132238"/>
                </a:solidFill>
                <a:latin typeface="Arial"/>
                <a:ea typeface="Arial"/>
                <a:cs typeface="Arial"/>
              </a:rPr>
              <a:t>Large commercial complex</a:t>
            </a:r>
          </a:p>
        </p:txBody>
      </p:sp>
      <p:sp>
        <p:nvSpPr>
          <p:cNvPr id="13" name="case-metric-1">
            <a:extLst xmlns:a="http://schemas.openxmlformats.org/drawingml/2006/main">
              <a:ext uri="{FF2B5EF4-FFF2-40B4-BE49-F238E27FC236}">
                <a16:creationId xmlns:a16="http://schemas.microsoft.com/office/drawing/2014/main" id="{D8AAF986-B4D4-4E09-80B5-196ED9ABB492}"/>
              </a:ext>
            </a:extLst>
          </p:cNvPr>
          <p:cNvSpPr>
            <a:spLocks xmlns:a="http://schemas.openxmlformats.org/drawingml/2006/main" noGrp="1"/>
          </p:cNvSpPr>
          <p:nvPr/>
        </p:nvSpPr>
        <p:spPr>
          <a:xfrm xmlns:a="http://schemas.openxmlformats.org/drawingml/2006/main">
            <a:off x="6305550" y="3667125"/>
            <a:ext cx="4905375"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375" b="1">
                <a:solidFill>
                  <a:srgbClr val="5C9952"/>
                </a:solidFill>
                <a:latin typeface="Arial"/>
                <a:ea typeface="Arial"/>
                <a:cs typeface="Arial"/>
              </a:defRPr>
            </a:defPPr>
          </a:lstStyle>
          <a:p xmlns:a="http://schemas.openxmlformats.org/drawingml/2006/main">
            <a:pPr algn="l">
              <a:lnSpc>
                <a:spcPct val="108000"/>
              </a:lnSpc>
              <a:buNone/>
              <a:defRPr sz="6375" b="1">
                <a:solidFill>
                  <a:srgbClr val="5C9952"/>
                </a:solidFill>
                <a:latin typeface="Arial"/>
                <a:ea typeface="Arial"/>
                <a:cs typeface="Arial"/>
              </a:defRPr>
            </a:pPr>
            <a:r>
              <a:rPr sz="6375" b="1">
                <a:solidFill>
                  <a:srgbClr val="5C9952"/>
                </a:solidFill>
                <a:latin typeface="Arial"/>
                <a:ea typeface="Arial"/>
                <a:cs typeface="Arial"/>
              </a:rPr>
              <a:t>23%</a:t>
            </a:r>
          </a:p>
        </p:txBody>
      </p:sp>
      <p:sp>
        <p:nvSpPr>
          <p:cNvPr id="14" name="case-label-1">
            <a:extLst xmlns:a="http://schemas.openxmlformats.org/drawingml/2006/main">
              <a:ext uri="{FF2B5EF4-FFF2-40B4-BE49-F238E27FC236}">
                <a16:creationId xmlns:a16="http://schemas.microsoft.com/office/drawing/2014/main" id="{B6E29A2A-69F5-4B50-BF9B-AACE7BA4A6F4}"/>
              </a:ext>
            </a:extLst>
          </p:cNvPr>
          <p:cNvSpPr>
            <a:spLocks xmlns:a="http://schemas.openxmlformats.org/drawingml/2006/main" noGrp="1"/>
          </p:cNvSpPr>
          <p:nvPr/>
        </p:nvSpPr>
        <p:spPr>
          <a:xfrm xmlns:a="http://schemas.openxmlformats.org/drawingml/2006/main">
            <a:off x="6305550" y="4752975"/>
            <a:ext cx="485775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Average HVAC energy savings</a:t>
            </a:r>
          </a:p>
        </p:txBody>
      </p:sp>
      <p:sp>
        <p:nvSpPr>
          <p:cNvPr id="15" name="case-scope-1">
            <a:extLst xmlns:a="http://schemas.openxmlformats.org/drawingml/2006/main">
              <a:ext uri="{FF2B5EF4-FFF2-40B4-BE49-F238E27FC236}">
                <a16:creationId xmlns:a16="http://schemas.microsoft.com/office/drawing/2014/main" id="{2AD28711-14AF-4F6B-89D3-58BFA4FAEB23}"/>
              </a:ext>
            </a:extLst>
          </p:cNvPr>
          <p:cNvSpPr>
            <a:spLocks xmlns:a="http://schemas.openxmlformats.org/drawingml/2006/main" noGrp="1"/>
          </p:cNvSpPr>
          <p:nvPr/>
        </p:nvSpPr>
        <p:spPr>
          <a:xfrm xmlns:a="http://schemas.openxmlformats.org/drawingml/2006/main">
            <a:off x="6305550" y="5381625"/>
            <a:ext cx="4857750" cy="771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Central HVAC optimization and coordinated operation.</a:t>
            </a:r>
          </a:p>
        </p:txBody>
      </p:sp>
      <p:sp>
        <p:nvSpPr>
          <p:cNvPr id="16" name="case-scope-separation">
            <a:extLst xmlns:a="http://schemas.openxmlformats.org/drawingml/2006/main">
              <a:ext uri="{FF2B5EF4-FFF2-40B4-BE49-F238E27FC236}">
                <a16:creationId xmlns:a16="http://schemas.microsoft.com/office/drawing/2014/main" id="{ADC80A67-420D-47B7-AF7F-31F52222AD80}"/>
              </a:ext>
            </a:extLst>
          </p:cNvPr>
          <p:cNvSpPr>
            <a:spLocks xmlns:a="http://schemas.openxmlformats.org/drawingml/2006/main" noGrp="1"/>
          </p:cNvSpPr>
          <p:nvPr/>
        </p:nvSpPr>
        <p:spPr>
          <a:xfrm xmlns:a="http://schemas.openxmlformats.org/drawingml/2006/main">
            <a:off x="6000750" y="3162300"/>
            <a:ext cx="0" cy="2809875"/>
          </a:xfrm>
          <a:prstGeom xmlns:a="http://schemas.openxmlformats.org/drawingml/2006/main" prst="line">
            <a:avLst/>
          </a:prstGeom>
          <a:noFill xmlns:a="http://schemas.openxmlformats.org/drawingml/2006/main"/>
          <a:ln xmlns:a="http://schemas.openxmlformats.org/drawingml/2006/main" w="9525">
            <a:solidFill>
              <a:srgbClr val="DDEAD9"/>
            </a:solidFill>
            <a:prstDash val="solid"/>
          </a:ln>
        </p:spPr>
      </p:sp>
    </p:spTree>
    <p:extLst>
      <p:ext uri="{BB962C8B-B14F-4D97-AF65-F5344CB8AC3E}">
        <p14:creationId xmlns:p14="http://schemas.microsoft.com/office/powerpoint/2010/main" val="84841700"/>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6" name="">
            <a:extLst xmlns:a="http://schemas.openxmlformats.org/drawingml/2006/main">
              <a:ext uri="{FF2B5EF4-FFF2-40B4-BE49-F238E27FC236}">
                <a16:creationId xmlns:a16="http://schemas.microsoft.com/office/drawing/2014/main" id="{1629003F-5148-4717-9B56-5256CC2699E3}"/>
              </a:ext>
            </a:extLst>
          </p:cNvPr>
          <p:cNvPicPr>
            <a:picLocks xmlns:a="http://schemas.openxmlformats.org/drawingml/2006/main" noChangeAspect="1"/>
          </p:cNvPicPr>
          <p:nvPr/>
        </p:nvPicPr>
        <p:blipFill>
          <a:blip xmlns:r="http://schemas.openxmlformats.org/officeDocument/2006/relationships" xmlns:a="http://schemas.openxmlformats.org/drawingml/2006/main" r:embed="R2c626d84beea483c"/>
          <a:stretch xmlns:a="http://schemas.openxmlformats.org/drawingml/2006/main"/>
        </p:blipFill>
        <p:spPr>
          <a:xfrm xmlns:a="http://schemas.openxmlformats.org/drawingml/2006/main">
            <a:off x="619125" y="247650"/>
            <a:ext cx="466725" cy="466725"/>
          </a:xfrm>
          <a:prstGeom xmlns:a="http://schemas.openxmlformats.org/drawingml/2006/main" prst="rect">
            <a:avLst/>
          </a:prstGeom>
        </p:spPr>
      </p:pic>
      <p:sp>
        <p:nvSpPr>
          <p:cNvPr id="2" name="wordmark">
            <a:extLst xmlns:a="http://schemas.openxmlformats.org/drawingml/2006/main">
              <a:ext uri="{FF2B5EF4-FFF2-40B4-BE49-F238E27FC236}">
                <a16:creationId xmlns:a16="http://schemas.microsoft.com/office/drawing/2014/main" id="{3AAE617E-0DCA-4878-A164-1D31069344F4}"/>
              </a:ext>
            </a:extLst>
          </p:cNvPr>
          <p:cNvSpPr>
            <a:spLocks xmlns:a="http://schemas.openxmlformats.org/drawingml/2006/main" noGrp="1"/>
          </p:cNvSpPr>
          <p:nvPr/>
        </p:nvSpPr>
        <p:spPr>
          <a:xfrm xmlns:a="http://schemas.openxmlformats.org/drawingml/2006/main">
            <a:off x="1200150" y="323850"/>
            <a:ext cx="1905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5C9952"/>
                </a:solidFill>
                <a:latin typeface="Arial"/>
                <a:ea typeface="Arial"/>
                <a:cs typeface="Arial"/>
              </a:defRPr>
            </a:defPPr>
          </a:lstStyle>
          <a:p xmlns:a="http://schemas.openxmlformats.org/drawingml/2006/main">
            <a:pPr algn="l">
              <a:lnSpc>
                <a:spcPct val="108000"/>
              </a:lnSpc>
              <a:buNone/>
              <a:defRPr sz="2325" b="1">
                <a:solidFill>
                  <a:srgbClr val="5C9952"/>
                </a:solidFill>
                <a:latin typeface="Arial"/>
                <a:ea typeface="Arial"/>
                <a:cs typeface="Arial"/>
              </a:defRPr>
            </a:pPr>
            <a:r>
              <a:rPr sz="2325" b="1">
                <a:solidFill>
                  <a:srgbClr val="5C9952"/>
                </a:solidFill>
                <a:latin typeface="Arial"/>
                <a:ea typeface="Arial"/>
                <a:cs typeface="Arial"/>
              </a:rPr>
              <a:t>G4U</a:t>
            </a:r>
          </a:p>
        </p:txBody>
      </p:sp>
      <p:sp>
        <p:nvSpPr>
          <p:cNvPr id="3" name="brand-label">
            <a:extLst xmlns:a="http://schemas.openxmlformats.org/drawingml/2006/main">
              <a:ext uri="{FF2B5EF4-FFF2-40B4-BE49-F238E27FC236}">
                <a16:creationId xmlns:a16="http://schemas.microsoft.com/office/drawing/2014/main" id="{017B5947-BAA0-440B-A027-E0B6D5E0C21D}"/>
              </a:ext>
            </a:extLst>
          </p:cNvPr>
          <p:cNvSpPr>
            <a:spLocks xmlns:a="http://schemas.openxmlformats.org/drawingml/2006/main" noGrp="1"/>
          </p:cNvSpPr>
          <p:nvPr/>
        </p:nvSpPr>
        <p:spPr>
          <a:xfrm xmlns:a="http://schemas.openxmlformats.org/drawingml/2006/main">
            <a:off x="9191625" y="381000"/>
            <a:ext cx="2333625"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1">
                <a:solidFill>
                  <a:srgbClr val="356D42"/>
                </a:solidFill>
                <a:latin typeface="Arial"/>
                <a:ea typeface="Arial"/>
                <a:cs typeface="Arial"/>
              </a:defRPr>
            </a:defPPr>
          </a:lstStyle>
          <a:p xmlns:a="http://schemas.openxmlformats.org/drawingml/2006/main">
            <a:pPr algn="r">
              <a:lnSpc>
                <a:spcPct val="108000"/>
              </a:lnSpc>
              <a:buNone/>
              <a:defRPr sz="1200" b="1">
                <a:solidFill>
                  <a:srgbClr val="356D42"/>
                </a:solidFill>
                <a:latin typeface="Arial"/>
                <a:ea typeface="Arial"/>
                <a:cs typeface="Arial"/>
              </a:defRPr>
            </a:pPr>
            <a:r>
              <a:rPr sz="1200" b="1">
                <a:solidFill>
                  <a:srgbClr val="356D42"/>
                </a:solidFill>
                <a:latin typeface="Arial"/>
                <a:ea typeface="Arial"/>
                <a:cs typeface="Arial"/>
              </a:rPr>
              <a:t>TECHNICAL SELECTION</a:t>
            </a:r>
          </a:p>
        </p:txBody>
      </p:sp>
      <p:sp>
        <p:nvSpPr>
          <p:cNvPr id="4" name="slide-title">
            <a:extLst xmlns:a="http://schemas.openxmlformats.org/drawingml/2006/main">
              <a:ext uri="{FF2B5EF4-FFF2-40B4-BE49-F238E27FC236}">
                <a16:creationId xmlns:a16="http://schemas.microsoft.com/office/drawing/2014/main" id="{C2A3A75D-811B-4EDF-A751-2530FBADBA84}"/>
              </a:ext>
            </a:extLst>
          </p:cNvPr>
          <p:cNvSpPr>
            <a:spLocks xmlns:a="http://schemas.openxmlformats.org/drawingml/2006/main" noGrp="1"/>
          </p:cNvSpPr>
          <p:nvPr/>
        </p:nvSpPr>
        <p:spPr>
          <a:xfrm xmlns:a="http://schemas.openxmlformats.org/drawingml/2006/main">
            <a:off x="685800" y="1028700"/>
            <a:ext cx="108204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132238"/>
                </a:solidFill>
                <a:latin typeface="Arial"/>
                <a:ea typeface="Arial"/>
                <a:cs typeface="Arial"/>
              </a:defRPr>
            </a:defPPr>
          </a:lstStyle>
          <a:p xmlns:a="http://schemas.openxmlformats.org/drawingml/2006/main">
            <a:pPr algn="l">
              <a:lnSpc>
                <a:spcPct val="108000"/>
              </a:lnSpc>
              <a:buNone/>
              <a:defRPr sz="3300" b="1">
                <a:solidFill>
                  <a:srgbClr val="132238"/>
                </a:solidFill>
                <a:latin typeface="Arial"/>
                <a:ea typeface="Arial"/>
                <a:cs typeface="Arial"/>
              </a:defRPr>
            </a:pPr>
            <a:r>
              <a:rPr sz="3300" b="1">
                <a:solidFill>
                  <a:srgbClr val="132238"/>
                </a:solidFill>
                <a:latin typeface="Arial"/>
                <a:ea typeface="Arial"/>
                <a:cs typeface="Arial"/>
              </a:rPr>
              <a:t>Agree the selection questions and the next technical step</a:t>
            </a:r>
          </a:p>
        </p:txBody>
      </p:sp>
      <p:sp>
        <p:nvSpPr>
          <p:cNvPr id="5" name="subtitle">
            <a:extLst xmlns:a="http://schemas.openxmlformats.org/drawingml/2006/main">
              <a:ext uri="{FF2B5EF4-FFF2-40B4-BE49-F238E27FC236}">
                <a16:creationId xmlns:a16="http://schemas.microsoft.com/office/drawing/2014/main" id="{BED5ACC0-DCED-40E6-BA5F-675570E70455}"/>
              </a:ext>
            </a:extLst>
          </p:cNvPr>
          <p:cNvSpPr>
            <a:spLocks xmlns:a="http://schemas.openxmlformats.org/drawingml/2006/main" noGrp="1"/>
          </p:cNvSpPr>
          <p:nvPr/>
        </p:nvSpPr>
        <p:spPr>
          <a:xfrm xmlns:a="http://schemas.openxmlformats.org/drawingml/2006/main">
            <a:off x="685800" y="2190750"/>
            <a:ext cx="108204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132238"/>
                </a:solidFill>
                <a:latin typeface="Arial"/>
                <a:ea typeface="Arial"/>
                <a:cs typeface="Arial"/>
              </a:defRPr>
            </a:defPPr>
          </a:lstStyle>
          <a:p xmlns:a="http://schemas.openxmlformats.org/drawingml/2006/main">
            <a:pPr algn="l">
              <a:lnSpc>
                <a:spcPct val="108000"/>
              </a:lnSpc>
              <a:buNone/>
              <a:defRPr sz="1800" b="0">
                <a:solidFill>
                  <a:srgbClr val="132238"/>
                </a:solidFill>
                <a:latin typeface="Arial"/>
                <a:ea typeface="Arial"/>
                <a:cs typeface="Arial"/>
              </a:defRPr>
            </a:pPr>
            <a:r>
              <a:rPr sz="1800" b="0">
                <a:solidFill>
                  <a:srgbClr val="132238"/>
                </a:solidFill>
                <a:latin typeface="Arial"/>
                <a:ea typeface="Arial"/>
                <a:cs typeface="Arial"/>
              </a:rPr>
              <a:t>Use the discovery record and readiness checklist to turn interest into a scoped project.</a:t>
            </a:r>
          </a:p>
        </p:txBody>
      </p:sp>
      <p:sp>
        <p:nvSpPr>
          <p:cNvPr id="6" name="footer">
            <a:extLst xmlns:a="http://schemas.openxmlformats.org/drawingml/2006/main">
              <a:ext uri="{FF2B5EF4-FFF2-40B4-BE49-F238E27FC236}">
                <a16:creationId xmlns:a16="http://schemas.microsoft.com/office/drawing/2014/main" id="{CDD55DEB-1332-4DD1-BA4D-ADC4CA7B56A0}"/>
              </a:ext>
            </a:extLst>
          </p:cNvPr>
          <p:cNvSpPr>
            <a:spLocks xmlns:a="http://schemas.openxmlformats.org/drawingml/2006/main" noGrp="1"/>
          </p:cNvSpPr>
          <p:nvPr/>
        </p:nvSpPr>
        <p:spPr>
          <a:xfrm xmlns:a="http://schemas.openxmlformats.org/drawingml/2006/main">
            <a:off x="685800" y="6486525"/>
            <a:ext cx="8096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25" b="0">
                <a:solidFill>
                  <a:srgbClr val="52645B"/>
                </a:solidFill>
                <a:latin typeface="Arial"/>
                <a:ea typeface="Arial"/>
                <a:cs typeface="Arial"/>
              </a:defRPr>
            </a:defPPr>
          </a:lstStyle>
          <a:p xmlns:a="http://schemas.openxmlformats.org/drawingml/2006/main">
            <a:pPr algn="l">
              <a:lnSpc>
                <a:spcPct val="108000"/>
              </a:lnSpc>
              <a:buNone/>
              <a:defRPr sz="1125" b="0">
                <a:solidFill>
                  <a:srgbClr val="52645B"/>
                </a:solidFill>
                <a:latin typeface="Arial"/>
                <a:ea typeface="Arial"/>
                <a:cs typeface="Arial"/>
              </a:defRPr>
            </a:pPr>
            <a:r>
              <a:rPr sz="1125" b="0">
                <a:solidFill>
                  <a:srgbClr val="52645B"/>
                </a:solidFill>
                <a:latin typeface="Arial"/>
                <a:ea typeface="Arial"/>
                <a:cs typeface="Arial"/>
              </a:rPr>
              <a:t>G4U Technical Services L.L.C.  /  Technical selection</a:t>
            </a:r>
          </a:p>
        </p:txBody>
      </p:sp>
      <p:sp>
        <p:nvSpPr>
          <p:cNvPr id="7" name="page">
            <a:extLst xmlns:a="http://schemas.openxmlformats.org/drawingml/2006/main">
              <a:ext uri="{FF2B5EF4-FFF2-40B4-BE49-F238E27FC236}">
                <a16:creationId xmlns:a16="http://schemas.microsoft.com/office/drawing/2014/main" id="{7E313E65-A600-4325-A4EE-A6EF4C2C04FB}"/>
              </a:ext>
            </a:extLst>
          </p:cNvPr>
          <p:cNvSpPr>
            <a:spLocks xmlns:a="http://schemas.openxmlformats.org/drawingml/2006/main" noGrp="1"/>
          </p:cNvSpPr>
          <p:nvPr/>
        </p:nvSpPr>
        <p:spPr>
          <a:xfrm xmlns:a="http://schemas.openxmlformats.org/drawingml/2006/main">
            <a:off x="10915650" y="6467475"/>
            <a:ext cx="571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00" b="0">
                <a:solidFill>
                  <a:srgbClr val="356D42"/>
                </a:solidFill>
                <a:latin typeface="Arial"/>
                <a:ea typeface="Arial"/>
                <a:cs typeface="Arial"/>
              </a:defRPr>
            </a:defPPr>
          </a:lstStyle>
          <a:p xmlns:a="http://schemas.openxmlformats.org/drawingml/2006/main">
            <a:pPr algn="r">
              <a:lnSpc>
                <a:spcPct val="108000"/>
              </a:lnSpc>
              <a:buNone/>
              <a:defRPr sz="1200" b="0">
                <a:solidFill>
                  <a:srgbClr val="356D42"/>
                </a:solidFill>
                <a:latin typeface="Arial"/>
                <a:ea typeface="Arial"/>
                <a:cs typeface="Arial"/>
              </a:defRPr>
            </a:pPr>
            <a:r>
              <a:rPr sz="1200" b="0">
                <a:solidFill>
                  <a:srgbClr val="356D42"/>
                </a:solidFill>
                <a:latin typeface="Arial"/>
                <a:ea typeface="Arial"/>
                <a:cs typeface="Arial"/>
              </a:rPr>
              <a:t>22</a:t>
            </a:r>
          </a:p>
        </p:txBody>
      </p:sp>
      <p:sp>
        <p:nvSpPr>
          <p:cNvPr id="8" name="row-heading-0">
            <a:extLst xmlns:a="http://schemas.openxmlformats.org/drawingml/2006/main">
              <a:ext uri="{FF2B5EF4-FFF2-40B4-BE49-F238E27FC236}">
                <a16:creationId xmlns:a16="http://schemas.microsoft.com/office/drawing/2014/main" id="{197147E3-2F4F-4178-B371-F0B941415CA3}"/>
              </a:ext>
            </a:extLst>
          </p:cNvPr>
          <p:cNvSpPr>
            <a:spLocks xmlns:a="http://schemas.openxmlformats.org/drawingml/2006/main" noGrp="1"/>
          </p:cNvSpPr>
          <p:nvPr/>
        </p:nvSpPr>
        <p:spPr>
          <a:xfrm xmlns:a="http://schemas.openxmlformats.org/drawingml/2006/main">
            <a:off x="685800" y="292417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Boundary and authority</a:t>
            </a:r>
          </a:p>
        </p:txBody>
      </p:sp>
      <p:sp>
        <p:nvSpPr>
          <p:cNvPr id="9" name="row-body-0">
            <a:extLst xmlns:a="http://schemas.openxmlformats.org/drawingml/2006/main">
              <a:ext uri="{FF2B5EF4-FFF2-40B4-BE49-F238E27FC236}">
                <a16:creationId xmlns:a16="http://schemas.microsoft.com/office/drawing/2014/main" id="{84C7172E-5F9F-408A-A56C-9250B0498457}"/>
              </a:ext>
            </a:extLst>
          </p:cNvPr>
          <p:cNvSpPr>
            <a:spLocks xmlns:a="http://schemas.openxmlformats.org/drawingml/2006/main" noGrp="1"/>
          </p:cNvSpPr>
          <p:nvPr/>
        </p:nvSpPr>
        <p:spPr>
          <a:xfrm xmlns:a="http://schemas.openxmlformats.org/drawingml/2006/main">
            <a:off x="4210050" y="295275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Which meters, HVAC systems and common areas are included? Who can approve an operating change?</a:t>
            </a:r>
          </a:p>
        </p:txBody>
      </p:sp>
      <p:sp>
        <p:nvSpPr>
          <p:cNvPr id="10" name="row-heading-1">
            <a:extLst xmlns:a="http://schemas.openxmlformats.org/drawingml/2006/main">
              <a:ext uri="{FF2B5EF4-FFF2-40B4-BE49-F238E27FC236}">
                <a16:creationId xmlns:a16="http://schemas.microsoft.com/office/drawing/2014/main" id="{DF3E86DC-450B-4C47-9164-CD132BD0D8E3}"/>
              </a:ext>
            </a:extLst>
          </p:cNvPr>
          <p:cNvSpPr>
            <a:spLocks xmlns:a="http://schemas.openxmlformats.org/drawingml/2006/main" noGrp="1"/>
          </p:cNvSpPr>
          <p:nvPr/>
        </p:nvSpPr>
        <p:spPr>
          <a:xfrm xmlns:a="http://schemas.openxmlformats.org/drawingml/2006/main">
            <a:off x="685800" y="375285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Data and deployment</a:t>
            </a:r>
          </a:p>
        </p:txBody>
      </p:sp>
      <p:sp>
        <p:nvSpPr>
          <p:cNvPr id="11" name="row-body-1">
            <a:extLst xmlns:a="http://schemas.openxmlformats.org/drawingml/2006/main">
              <a:ext uri="{FF2B5EF4-FFF2-40B4-BE49-F238E27FC236}">
                <a16:creationId xmlns:a16="http://schemas.microsoft.com/office/drawing/2014/main" id="{708044B6-250F-44C2-95B7-796CEF7F23F4}"/>
              </a:ext>
            </a:extLst>
          </p:cNvPr>
          <p:cNvSpPr>
            <a:spLocks xmlns:a="http://schemas.openxmlformats.org/drawingml/2006/main" noGrp="1"/>
          </p:cNvSpPr>
          <p:nvPr/>
        </p:nvSpPr>
        <p:spPr>
          <a:xfrm xmlns:a="http://schemas.openxmlformats.org/drawingml/2006/main">
            <a:off x="4210050" y="378142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Which points are reliable? What are the time/unit meanings, access conditions and cloud policies?</a:t>
            </a:r>
          </a:p>
        </p:txBody>
      </p:sp>
      <p:sp>
        <p:nvSpPr>
          <p:cNvPr id="12" name="row-heading-2">
            <a:extLst xmlns:a="http://schemas.openxmlformats.org/drawingml/2006/main">
              <a:ext uri="{FF2B5EF4-FFF2-40B4-BE49-F238E27FC236}">
                <a16:creationId xmlns:a16="http://schemas.microsoft.com/office/drawing/2014/main" id="{8FFD3105-6595-447E-8D40-FBD1042D2E13}"/>
              </a:ext>
            </a:extLst>
          </p:cNvPr>
          <p:cNvSpPr>
            <a:spLocks xmlns:a="http://schemas.openxmlformats.org/drawingml/2006/main" noGrp="1"/>
          </p:cNvSpPr>
          <p:nvPr/>
        </p:nvSpPr>
        <p:spPr>
          <a:xfrm xmlns:a="http://schemas.openxmlformats.org/drawingml/2006/main">
            <a:off x="685800" y="4581525"/>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Performance and acceptance</a:t>
            </a:r>
          </a:p>
        </p:txBody>
      </p:sp>
      <p:sp>
        <p:nvSpPr>
          <p:cNvPr id="13" name="row-body-2">
            <a:extLst xmlns:a="http://schemas.openxmlformats.org/drawingml/2006/main">
              <a:ext uri="{FF2B5EF4-FFF2-40B4-BE49-F238E27FC236}">
                <a16:creationId xmlns:a16="http://schemas.microsoft.com/office/drawing/2014/main" id="{B14A47CB-B0EA-481A-969E-2D1DED69C5F3}"/>
              </a:ext>
            </a:extLst>
          </p:cNvPr>
          <p:cNvSpPr>
            <a:spLocks xmlns:a="http://schemas.openxmlformats.org/drawingml/2006/main" noGrp="1"/>
          </p:cNvSpPr>
          <p:nvPr/>
        </p:nvSpPr>
        <p:spPr>
          <a:xfrm xmlns:a="http://schemas.openxmlformats.org/drawingml/2006/main">
            <a:off x="4210050" y="4610100"/>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Which outcomes matter? How will baseline, models, workflows and the service be accepted?</a:t>
            </a:r>
          </a:p>
        </p:txBody>
      </p:sp>
      <p:sp>
        <p:nvSpPr>
          <p:cNvPr id="14" name="row-heading-3">
            <a:extLst xmlns:a="http://schemas.openxmlformats.org/drawingml/2006/main">
              <a:ext uri="{FF2B5EF4-FFF2-40B4-BE49-F238E27FC236}">
                <a16:creationId xmlns:a16="http://schemas.microsoft.com/office/drawing/2014/main" id="{F1D1C23A-25F5-4FD8-AAC5-A6C3397BBB8B}"/>
              </a:ext>
            </a:extLst>
          </p:cNvPr>
          <p:cNvSpPr>
            <a:spLocks xmlns:a="http://schemas.openxmlformats.org/drawingml/2006/main" noGrp="1"/>
          </p:cNvSpPr>
          <p:nvPr/>
        </p:nvSpPr>
        <p:spPr>
          <a:xfrm xmlns:a="http://schemas.openxmlformats.org/drawingml/2006/main">
            <a:off x="685800" y="5410200"/>
            <a:ext cx="323850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356D42"/>
                </a:solidFill>
                <a:latin typeface="Arial"/>
                <a:ea typeface="Arial"/>
                <a:cs typeface="Arial"/>
              </a:defRPr>
            </a:defPPr>
          </a:lstStyle>
          <a:p xmlns:a="http://schemas.openxmlformats.org/drawingml/2006/main">
            <a:pPr algn="l">
              <a:lnSpc>
                <a:spcPct val="108000"/>
              </a:lnSpc>
              <a:buNone/>
              <a:defRPr sz="2100" b="1">
                <a:solidFill>
                  <a:srgbClr val="356D42"/>
                </a:solidFill>
                <a:latin typeface="Arial"/>
                <a:ea typeface="Arial"/>
                <a:cs typeface="Arial"/>
              </a:defRPr>
            </a:pPr>
            <a:r>
              <a:rPr sz="2100" b="1">
                <a:solidFill>
                  <a:srgbClr val="356D42"/>
                </a:solidFill>
                <a:latin typeface="Arial"/>
                <a:ea typeface="Arial"/>
                <a:cs typeface="Arial"/>
              </a:rPr>
              <a:t>Delivery and ownership</a:t>
            </a:r>
          </a:p>
        </p:txBody>
      </p:sp>
      <p:sp>
        <p:nvSpPr>
          <p:cNvPr id="15" name="row-body-3">
            <a:extLst xmlns:a="http://schemas.openxmlformats.org/drawingml/2006/main">
              <a:ext uri="{FF2B5EF4-FFF2-40B4-BE49-F238E27FC236}">
                <a16:creationId xmlns:a16="http://schemas.microsoft.com/office/drawing/2014/main" id="{43A5ADE5-93DD-416B-9084-A9BFF9D8109E}"/>
              </a:ext>
            </a:extLst>
          </p:cNvPr>
          <p:cNvSpPr>
            <a:spLocks xmlns:a="http://schemas.openxmlformats.org/drawingml/2006/main" noGrp="1"/>
          </p:cNvSpPr>
          <p:nvPr/>
        </p:nvSpPr>
        <p:spPr>
          <a:xfrm xmlns:a="http://schemas.openxmlformats.org/drawingml/2006/main">
            <a:off x="4210050" y="5438775"/>
            <a:ext cx="72961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132238"/>
                </a:solidFill>
                <a:latin typeface="Arial"/>
                <a:ea typeface="Arial"/>
                <a:cs typeface="Arial"/>
              </a:defRPr>
            </a:defPPr>
          </a:lstStyle>
          <a:p xmlns:a="http://schemas.openxmlformats.org/drawingml/2006/main">
            <a:pPr algn="l">
              <a:lnSpc>
                <a:spcPct val="108000"/>
              </a:lnSpc>
              <a:buNone/>
              <a:defRPr sz="1725" b="0">
                <a:solidFill>
                  <a:srgbClr val="132238"/>
                </a:solidFill>
                <a:latin typeface="Arial"/>
                <a:ea typeface="Arial"/>
                <a:cs typeface="Arial"/>
              </a:defRPr>
            </a:pPr>
            <a:r>
              <a:rPr sz="1725" b="0">
                <a:solidFill>
                  <a:srgbClr val="132238"/>
                </a:solidFill>
                <a:latin typeface="Arial"/>
                <a:ea typeface="Arial"/>
                <a:cs typeface="Arial"/>
              </a:rPr>
              <a:t>Who supplies site access, engineering/FM coordination and the decisions for the assessment?</a:t>
            </a:r>
          </a:p>
        </p:txBody>
      </p:sp>
    </p:spTree>
    <p:extLst>
      <p:ext uri="{BB962C8B-B14F-4D97-AF65-F5344CB8AC3E}">
        <p14:creationId xmlns:p14="http://schemas.microsoft.com/office/powerpoint/2010/main" val="60697974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p:coreProperties xmlns:cp="http://schemas.openxmlformats.org/package/2006/metadata/core-properties" xmlns:dc="http://purl.org/dc/elements/1.1/" xmlns:dcterms="http://purl.org/dc/terms/" xmlns:xsi="http://www.w3.org/2001/XMLSchema-instance">
  <dc:creator>G4U Technical Services L.L.C.</dc:creator>
  <cp:lastModifiedBy>G4U Technical Services L.L.C.</cp:lastModifiedBy>
  <dc:title>G4U Technical Selection Deck</dc:title>
  <dcterms:created xsi:type="dcterms:W3CDTF">2026-10-10T19:37:56.2020000Z</dcterms:created>
  <dcterms:modified xsi:type="dcterms:W3CDTF">2026-10-10T19:37:56.2020000Z</dcterms:modified>
  <dc:subject>AI energy management, retrofit engineering and managed performance</dc:subject>
</cp:coreProperties>
</file>