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2c3009dc297409a" /><Relationship Type="http://schemas.openxmlformats.org/officeDocument/2006/relationships/extended-properties" Target="/docProps/app.xml" Id="R34d101f0d6d940a4" /><Relationship Type="http://schemas.openxmlformats.org/officeDocument/2006/relationships/officeDocument" Target="/ppt/presentation.xml" Id="R4cd1a7836817460c" /></Relationships>
</file>

<file path=ppt/presentation.xml><?xml version="1.0" encoding="utf-8"?>
<p:presentation xmlns:p="http://schemas.openxmlformats.org/presentationml/2006/main">
  <p:sldMasterIdLst>
    <p:sldMasterId xmlns:r="http://schemas.openxmlformats.org/officeDocument/2006/relationships" id="2147483648" r:id="Rc72e3e84aef84ce6"/>
  </p:sldMasterIdLst>
  <p:notesMasterIdLst>
    <p:notesMasterId xmlns:r="http://schemas.openxmlformats.org/officeDocument/2006/relationships" r:id="R2a7659ee48ed4987"/>
  </p:notesMasterIdLst>
  <p:sldIdLst>
    <p:sldId xmlns:r="http://schemas.openxmlformats.org/officeDocument/2006/relationships" id="256" r:id="Ra0564a178ef147b5"/>
    <p:sldId xmlns:r="http://schemas.openxmlformats.org/officeDocument/2006/relationships" id="257" r:id="Rc213650a14554aa8"/>
    <p:sldId xmlns:r="http://schemas.openxmlformats.org/officeDocument/2006/relationships" id="258" r:id="R08a0e73687d448ac"/>
    <p:sldId xmlns:r="http://schemas.openxmlformats.org/officeDocument/2006/relationships" id="259" r:id="R5924d888b71f47f1"/>
    <p:sldId xmlns:r="http://schemas.openxmlformats.org/officeDocument/2006/relationships" id="260" r:id="R2671ba4cbb5f4cee"/>
    <p:sldId xmlns:r="http://schemas.openxmlformats.org/officeDocument/2006/relationships" id="261" r:id="Re26d5e804cd04c64"/>
    <p:sldId xmlns:r="http://schemas.openxmlformats.org/officeDocument/2006/relationships" id="262" r:id="R8fcf1b8513b14ec0"/>
    <p:sldId xmlns:r="http://schemas.openxmlformats.org/officeDocument/2006/relationships" id="263" r:id="R4a64d5575a6f4e7a"/>
    <p:sldId xmlns:r="http://schemas.openxmlformats.org/officeDocument/2006/relationships" id="264" r:id="R00e199ceef9e42f1"/>
    <p:sldId xmlns:r="http://schemas.openxmlformats.org/officeDocument/2006/relationships" id="265" r:id="R2e3e173ddea54565"/>
    <p:sldId xmlns:r="http://schemas.openxmlformats.org/officeDocument/2006/relationships" id="266" r:id="R99de835a69e94596"/>
    <p:sldId xmlns:r="http://schemas.openxmlformats.org/officeDocument/2006/relationships" id="267" r:id="R35b664eb50ad48b4"/>
    <p:sldId xmlns:r="http://schemas.openxmlformats.org/officeDocument/2006/relationships" id="268" r:id="R8840fe799e164a43"/>
    <p:sldId xmlns:r="http://schemas.openxmlformats.org/officeDocument/2006/relationships" id="269" r:id="Rd60fff35ec35416f"/>
    <p:sldId xmlns:r="http://schemas.openxmlformats.org/officeDocument/2006/relationships" id="270" r:id="Rd718101c7d61456b"/>
    <p:sldId xmlns:r="http://schemas.openxmlformats.org/officeDocument/2006/relationships" id="271" r:id="R4db8c9d640d941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9fc8b095cb6404f" /><Relationship Type="http://schemas.openxmlformats.org/officeDocument/2006/relationships/slideMaster" Target="/ppt/slideMasters/slideMaster1.xml" Id="Rc72e3e84aef84ce6" /><Relationship Type="http://schemas.openxmlformats.org/officeDocument/2006/relationships/notesMaster" Target="/ppt/notesMasters/notesMaster1.xml" Id="R2a7659ee48ed4987" /><Relationship Type="http://schemas.openxmlformats.org/officeDocument/2006/relationships/presProps" Target="/ppt/presProps.xml" Id="R1d9d2db9b48c4bbe" /><Relationship Type="http://schemas.openxmlformats.org/officeDocument/2006/relationships/tableStyles" Target="/ppt/tableStyles.xml" Id="R39dbea0227634c4d" /><Relationship Type="http://schemas.openxmlformats.org/officeDocument/2006/relationships/slide" Target="/ppt/slides/slide1.xml" Id="Ra0564a178ef147b5" /><Relationship Type="http://schemas.openxmlformats.org/officeDocument/2006/relationships/slide" Target="/ppt/slides/slide2.xml" Id="Rc213650a14554aa8" /><Relationship Type="http://schemas.openxmlformats.org/officeDocument/2006/relationships/slide" Target="/ppt/slides/slide3.xml" Id="R08a0e73687d448ac" /><Relationship Type="http://schemas.openxmlformats.org/officeDocument/2006/relationships/slide" Target="/ppt/slides/slide4.xml" Id="R5924d888b71f47f1" /><Relationship Type="http://schemas.openxmlformats.org/officeDocument/2006/relationships/slide" Target="/ppt/slides/slide5.xml" Id="R2671ba4cbb5f4cee" /><Relationship Type="http://schemas.openxmlformats.org/officeDocument/2006/relationships/slide" Target="/ppt/slides/slide6.xml" Id="Re26d5e804cd04c64" /><Relationship Type="http://schemas.openxmlformats.org/officeDocument/2006/relationships/slide" Target="/ppt/slides/slide7.xml" Id="R8fcf1b8513b14ec0" /><Relationship Type="http://schemas.openxmlformats.org/officeDocument/2006/relationships/slide" Target="/ppt/slides/slide8.xml" Id="R4a64d5575a6f4e7a" /><Relationship Type="http://schemas.openxmlformats.org/officeDocument/2006/relationships/slide" Target="/ppt/slides/slide9.xml" Id="R00e199ceef9e42f1" /><Relationship Type="http://schemas.openxmlformats.org/officeDocument/2006/relationships/slide" Target="/ppt/slides/slide10.xml" Id="R2e3e173ddea54565" /><Relationship Type="http://schemas.openxmlformats.org/officeDocument/2006/relationships/slide" Target="/ppt/slides/slide11.xml" Id="R99de835a69e94596" /><Relationship Type="http://schemas.openxmlformats.org/officeDocument/2006/relationships/slide" Target="/ppt/slides/slide12.xml" Id="R35b664eb50ad48b4" /><Relationship Type="http://schemas.openxmlformats.org/officeDocument/2006/relationships/slide" Target="/ppt/slides/slide13.xml" Id="R8840fe799e164a43" /><Relationship Type="http://schemas.openxmlformats.org/officeDocument/2006/relationships/slide" Target="/ppt/slides/slide14.xml" Id="Rd60fff35ec35416f" /><Relationship Type="http://schemas.openxmlformats.org/officeDocument/2006/relationships/slide" Target="/ppt/slides/slide15.xml" Id="Rd718101c7d61456b" /><Relationship Type="http://schemas.openxmlformats.org/officeDocument/2006/relationships/slide" Target="/ppt/slides/slide16.xml" Id="R4db8c9d640d941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adf03f5ec5643e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b06db964ff247af" /><Relationship Type="http://schemas.openxmlformats.org/officeDocument/2006/relationships/notesMaster" Target="/ppt/notesMasters/notesMaster1.xml" Id="Rc32404f2fdc94b60" /></Relationships>
</file>

<file path=ppt/notesSlides/_rels/notesSlide2.xml.rels>&#65279;<?xml version="1.0" encoding="utf-8"?><Relationships xmlns="http://schemas.openxmlformats.org/package/2006/relationships"><Relationship Type="http://schemas.openxmlformats.org/officeDocument/2006/relationships/slide" Target="/ppt/slides/slide2.xml" Id="Rd02d51dcfb9f445e" /><Relationship Type="http://schemas.openxmlformats.org/officeDocument/2006/relationships/notesMaster" Target="/ppt/notesMasters/notesMaster1.xml" Id="R9698346859794d25" /></Relationships>
</file>

<file path=ppt/notesSlides/_rels/notesSlide3.xml.rels>&#65279;<?xml version="1.0" encoding="utf-8"?><Relationships xmlns="http://schemas.openxmlformats.org/package/2006/relationships"><Relationship Type="http://schemas.openxmlformats.org/officeDocument/2006/relationships/slide" Target="/ppt/slides/slide3.xml" Id="R4f01b0e8f03d47c7" /><Relationship Type="http://schemas.openxmlformats.org/officeDocument/2006/relationships/notesMaster" Target="/ppt/notesMasters/notesMaster1.xml" Id="R627a517dca34415d" /></Relationships>
</file>

<file path=ppt/notesSlides/_rels/notesSlide4.xml.rels>&#65279;<?xml version="1.0" encoding="utf-8"?><Relationships xmlns="http://schemas.openxmlformats.org/package/2006/relationships"><Relationship Type="http://schemas.openxmlformats.org/officeDocument/2006/relationships/slide" Target="/ppt/slides/slide4.xml" Id="R834f2a8b625c4126" /><Relationship Type="http://schemas.openxmlformats.org/officeDocument/2006/relationships/notesMaster" Target="/ppt/notesMasters/notesMaster1.xml" Id="Rea99c3cf3b5043cc"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6e6d7a85ca424d" /><Relationship Type="http://schemas.openxmlformats.org/officeDocument/2006/relationships/notesMaster" Target="/ppt/notesMasters/notesMaster1.xml" Id="R0ff489b38d6f4ab0" /></Relationships>
</file>

<file path=ppt/notesSlides/_rels/notesSlide6.xml.rels>&#65279;<?xml version="1.0" encoding="utf-8"?><Relationships xmlns="http://schemas.openxmlformats.org/package/2006/relationships"><Relationship Type="http://schemas.openxmlformats.org/officeDocument/2006/relationships/slide" Target="/ppt/slides/slide6.xml" Id="R3596451366a74dcd" /><Relationship Type="http://schemas.openxmlformats.org/officeDocument/2006/relationships/notesMaster" Target="/ppt/notesMasters/notesMaster1.xml" Id="R249e10f520e54cce" /></Relationships>
</file>

<file path=ppt/notesSlides/_rels/notesSlide7.xml.rels>&#65279;<?xml version="1.0" encoding="utf-8"?><Relationships xmlns="http://schemas.openxmlformats.org/package/2006/relationships"><Relationship Type="http://schemas.openxmlformats.org/officeDocument/2006/relationships/slide" Target="/ppt/slides/slide7.xml" Id="R5cc56e2e39cb4bc2" /><Relationship Type="http://schemas.openxmlformats.org/officeDocument/2006/relationships/notesMaster" Target="/ppt/notesMasters/notesMaster1.xml" Id="Rcd1411554f2546e9" /></Relationships>
</file>

<file path=ppt/notesSlides/_rels/notesSlide8.xml.rels>&#65279;<?xml version="1.0" encoding="utf-8"?><Relationships xmlns="http://schemas.openxmlformats.org/package/2006/relationships"><Relationship Type="http://schemas.openxmlformats.org/officeDocument/2006/relationships/slide" Target="/ppt/slides/slide8.xml" Id="Rdc7392649ee34738" /><Relationship Type="http://schemas.openxmlformats.org/officeDocument/2006/relationships/notesMaster" Target="/ppt/notesMasters/notesMaster1.xml" Id="Ra0817ee8ef1e4f21" /></Relationships>
</file>

<file path=ppt/notesSlides/_rels/notesSlide9.xml.rels>&#65279;<?xml version="1.0" encoding="utf-8"?><Relationships xmlns="http://schemas.openxmlformats.org/package/2006/relationships"><Relationship Type="http://schemas.openxmlformats.org/officeDocument/2006/relationships/slide" Target="/ppt/slides/slide9.xml" Id="Rc93b7922a649422f" /><Relationship Type="http://schemas.openxmlformats.org/officeDocument/2006/relationships/notesMaster" Target="/ppt/notesMasters/notesMaster1.xml" Id="R8cab428fbcc5463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68433c2c4894e37" /><Relationship Type="http://schemas.openxmlformats.org/officeDocument/2006/relationships/notesMaster" Target="/ppt/notesMasters/notesMaster1.xml" Id="R0af4c212b980416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fa73353e0064a02" /><Relationship Type="http://schemas.openxmlformats.org/officeDocument/2006/relationships/notesMaster" Target="/ppt/notesMasters/notesMaster1.xml" Id="R91ed83344bdd483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9ef0785984a41e0" /><Relationship Type="http://schemas.openxmlformats.org/officeDocument/2006/relationships/notesMaster" Target="/ppt/notesMasters/notesMaster1.xml" Id="R1c9ec6979508472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349d48166904bb6" /><Relationship Type="http://schemas.openxmlformats.org/officeDocument/2006/relationships/notesMaster" Target="/ppt/notesMasters/notesMaster1.xml" Id="R172f24955d7346b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9a2164006bc443b" /><Relationship Type="http://schemas.openxmlformats.org/officeDocument/2006/relationships/notesMaster" Target="/ppt/notesMasters/notesMaster1.xml" Id="Rf92e48bf60aa4f1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8403463054043e4" /><Relationship Type="http://schemas.openxmlformats.org/officeDocument/2006/relationships/notesMaster" Target="/ppt/notesMasters/notesMaster1.xml" Id="R706e9aa76e6b47d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34c7eeee6fe43c9" /><Relationship Type="http://schemas.openxmlformats.org/officeDocument/2006/relationships/notesMaster" Target="/ppt/notesMasters/notesMaster1.xml" Id="R95fbc8e16b1c479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help existing buildings use less energy and operate better. G4U connects AI energy management, engineering improvement and long-term performance management. Which operating or energy issue matters most for your building? Cover image: illustrative office-building scene.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with one operating issue the customer recognizes. Compare the energy pattern with the operating cause, then connect it to an action and a performance 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three services share one improvement plan. Digital investigation identifies the opportunity, engineering delivers the measure, and managed service keeps reviewing the result. Existing systems and the owner’s operating team remain part of the delivery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anonymous project operating records. The corporate-headquarters result is 13.3% annual electricity savings. The commercial-complex result is 23% average HVAC energy savings. The two metrics have different scopes. Which operating setting is closer to this building?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Confirm the cooling supply and the systems the owner controls. Begin with a measurable HVAC and common-services boundary. Tenant-controlled areas can be considered separately when their operating authority and measurement scope are agreed.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offline workflow example to follow one question through evidence, analysis, recommendation and verification. Engineering rules and analytical tools test causes; an AI assistant helps connect and explain the evidence. Example data illustrates the 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Select measures after understanding the site: operating improvements, equipment modernization and suitable building measures. Delivery includes installation, commissioning and a measurement plan. Photograph: cooling-system fieldwork, shown as engineering context.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M&amp;V means Measurement and Verification. The triple service-level agreement covers Energy &amp; Water Performance, Indoor Environment and Contracted Equipment Availability. Agree the baseline, relevant adjustments, targets and review process with the owner.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Managed performance includes monitoring, optimization, verification and asset planning. Discuss how G4U works with the owner and FM partner. Long-duration asset services can support 10–20-year collaboration when the project structure fits.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paid assessment reviews the building, tests agreed opportunities and prepares the next investment decision. Its outputs include a baseline candidate, opportunity register, prioritized measures and an implementation/performance plan. Identify the client data and site-access owners.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G4U brings local customer and engineering-delivery capability together with established digital platforms and energy-engineering partners. Advanced energy functions are deployed through the project roadmap and agreed acceptance. Delivery roles are coordinated with the owner’s FM, engineering and IT teams.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Agree a candidate building, a client owner and the next technical meeting or site visit. Begin with bills, schedules, equipment information and available metering or BMS data, then confirm the assessment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page for the investment discussion. Compare owner-funded improvement, performance-linked service and long-duration asset service. Select the structure after defining the site measures, measurement method and funding requirements.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On-site and district cooling create different operating and billing boundaries. Identify what the owner controls and which electricity or cooling charges the proposed measure changes.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Connected FM, safety/access visibility and occupant services are optional extensions of the product family. Each has its own delivery scope. Existing safety systems retain their certified responsibilities.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Frequent local analysis uses engineering and statistical methods. A tool-using AI agent can investigate on demand or at a slower review cadence. Versioned tools calculate formal results; people approve action and site systems retain equipment protection.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a1123e9b7ed4a3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c3facb5a0bd4a6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964fa27aaf647e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400babbdc434d0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1a30d6ae2bd46e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f6a41c2f05d42d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CC2FC16-277B-41F5-BB9D-FE09467F0DB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A35562A-2036-48D2-8CDB-32B4B42ED18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0EB37E9-47AD-42A5-B993-ECBE5E27F3C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4E7866-FBF0-447D-AE58-3D948EDC8FC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20563D0-A4A1-44FA-AA08-FFEBAADF254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8BB6E73-9476-4C0F-8C4F-F6AFD34765B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6644421-C7C6-413F-A3D2-61D96D3D4B9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F9449A2-4CC5-4B9A-9792-B8D0AA8ACA8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06280EF-4928-48A6-8A40-73A20C9EBFA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023BF54-556C-429A-BB69-2E00F325438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4d6e5e749234d7d" /><Relationship Type="http://schemas.openxmlformats.org/officeDocument/2006/relationships/slideLayout" Target="/ppt/slideLayouts/slideLayout1.xml" Id="Rad6c2401c204402b" /><Relationship Type="http://schemas.openxmlformats.org/officeDocument/2006/relationships/slideLayout" Target="/ppt/slideLayouts/slideLayout2.xml" Id="R52abe7f51fe744b1" /><Relationship Type="http://schemas.openxmlformats.org/officeDocument/2006/relationships/slideLayout" Target="/ppt/slideLayouts/slideLayout3.xml" Id="Ra342853f6b3147c7" /><Relationship Type="http://schemas.openxmlformats.org/officeDocument/2006/relationships/slideLayout" Target="/ppt/slideLayouts/slideLayout4.xml" Id="R5f24b31c9a7d40ba" /><Relationship Type="http://schemas.openxmlformats.org/officeDocument/2006/relationships/slideLayout" Target="/ppt/slideLayouts/slideLayout5.xml" Id="R2ac2b6d7a79c47a0" /><Relationship Type="http://schemas.openxmlformats.org/officeDocument/2006/relationships/slideLayout" Target="/ppt/slideLayouts/slideLayout6.xml" Id="R9205914bd22b405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d6c2401c204402b"/>
    <p:sldLayoutId xmlns:r="http://schemas.openxmlformats.org/officeDocument/2006/relationships" id="2147483650" r:id="R52abe7f51fe744b1"/>
    <p:sldLayoutId xmlns:r="http://schemas.openxmlformats.org/officeDocument/2006/relationships" id="2147483651" r:id="Ra342853f6b3147c7"/>
    <p:sldLayoutId xmlns:r="http://schemas.openxmlformats.org/officeDocument/2006/relationships" id="2147483652" r:id="R5f24b31c9a7d40ba"/>
    <p:sldLayoutId xmlns:r="http://schemas.openxmlformats.org/officeDocument/2006/relationships" id="2147483653" r:id="R2ac2b6d7a79c47a0"/>
    <p:sldLayoutId xmlns:r="http://schemas.openxmlformats.org/officeDocument/2006/relationships" id="2147483654" r:id="R9205914bd22b405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9d580a9addf496f" /><Relationship Type="http://schemas.openxmlformats.org/officeDocument/2006/relationships/image" Target="/ppt/media/image.png" Id="R3995d20ff9cf48e6" /><Relationship Type="http://schemas.openxmlformats.org/officeDocument/2006/relationships/image" Target="/ppt/media/image2.png" Id="R21aaf627f06d4bda" /><Relationship Type="http://schemas.openxmlformats.org/officeDocument/2006/relationships/notesSlide" Target="/ppt/notesSlides/notesSlide1.xml" Id="Rc4b7ca6f8d55426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cfa439f5c494a10" /><Relationship Type="http://schemas.openxmlformats.org/officeDocument/2006/relationships/image" Target="/ppt/media/image3.png" Id="R0e2745c2150641ab" /><Relationship Type="http://schemas.openxmlformats.org/officeDocument/2006/relationships/notesSlide" Target="/ppt/notesSlides/notesSlide2.xml" Id="R841d47cc37e84b6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1cd57b60cbe4910" /><Relationship Type="http://schemas.openxmlformats.org/officeDocument/2006/relationships/image" Target="/ppt/media/image4.png" Id="R40be61b8c5bc48f6" /><Relationship Type="http://schemas.openxmlformats.org/officeDocument/2006/relationships/notesSlide" Target="/ppt/notesSlides/notesSlide3.xml" Id="Rd1e212dddfd94ac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6139bfe0d774c73" /><Relationship Type="http://schemas.openxmlformats.org/officeDocument/2006/relationships/image" Target="/ppt/media/image5.png" Id="Re1431dd402d4494b" /><Relationship Type="http://schemas.openxmlformats.org/officeDocument/2006/relationships/notesSlide" Target="/ppt/notesSlides/notesSlide4.xml" Id="R1c57bf1d3cb84d0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097554675f94a70" /><Relationship Type="http://schemas.openxmlformats.org/officeDocument/2006/relationships/image" Target="/ppt/media/image6.png" Id="R1554d4f924394b52" /><Relationship Type="http://schemas.openxmlformats.org/officeDocument/2006/relationships/notesSlide" Target="/ppt/notesSlides/notesSlide5.xml" Id="R98c85c803ed54f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dfe0324cc8f41b6" /><Relationship Type="http://schemas.openxmlformats.org/officeDocument/2006/relationships/image" Target="/ppt/media/image7.png" Id="Rf4dca664995e45a1" /><Relationship Type="http://schemas.openxmlformats.org/officeDocument/2006/relationships/notesSlide" Target="/ppt/notesSlides/notesSlide6.xml" Id="R936432a7e041465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7829e244a804168" /><Relationship Type="http://schemas.openxmlformats.org/officeDocument/2006/relationships/image" Target="/ppt/media/image8.png" Id="Raf96cd2c13e843eb" /><Relationship Type="http://schemas.openxmlformats.org/officeDocument/2006/relationships/image" Target="/ppt/media/image.jpeg" Id="R3115cfec17dd4b47" /><Relationship Type="http://schemas.openxmlformats.org/officeDocument/2006/relationships/notesSlide" Target="/ppt/notesSlides/notesSlide7.xml" Id="Rda4642430e5d4f4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63d6d9d9ef74881" /><Relationship Type="http://schemas.openxmlformats.org/officeDocument/2006/relationships/image" Target="/ppt/media/image9.png" Id="R7c85c1c88083430a" /><Relationship Type="http://schemas.openxmlformats.org/officeDocument/2006/relationships/notesSlide" Target="/ppt/notesSlides/notesSlide8.xml" Id="R06dc461fd8ab4f1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5a2ca80b9b184827" /><Relationship Type="http://schemas.openxmlformats.org/officeDocument/2006/relationships/image" Target="/ppt/media/image10.png" Id="R51d10f68c18848b2" /><Relationship Type="http://schemas.openxmlformats.org/officeDocument/2006/relationships/notesSlide" Target="/ppt/notesSlides/notesSlide9.xml" Id="R47bfe7ffff2e4ff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227da6f6eef42c2" /><Relationship Type="http://schemas.openxmlformats.org/officeDocument/2006/relationships/image" Target="/ppt/media/image11.png" Id="R853ab7cc98844a3f" /><Relationship Type="http://schemas.openxmlformats.org/officeDocument/2006/relationships/notesSlide" Target="/ppt/notesSlides/notesSlide10.xml" Id="Rf384128527fc4f7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bb7956a5a1e4b68" /><Relationship Type="http://schemas.openxmlformats.org/officeDocument/2006/relationships/image" Target="/ppt/media/image12.png" Id="R3d335a0ddf714cf9" /><Relationship Type="http://schemas.openxmlformats.org/officeDocument/2006/relationships/notesSlide" Target="/ppt/notesSlides/notesSlide11.xml" Id="R0638d69a259d410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7d4f1b7d6d954d4d" /><Relationship Type="http://schemas.openxmlformats.org/officeDocument/2006/relationships/image" Target="/ppt/media/image13.png" Id="R6e6baa0c5e884226" /><Relationship Type="http://schemas.openxmlformats.org/officeDocument/2006/relationships/notesSlide" Target="/ppt/notesSlides/notesSlide12.xml" Id="R322ecd9211e544e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3b65257735924779" /><Relationship Type="http://schemas.openxmlformats.org/officeDocument/2006/relationships/image" Target="/ppt/media/image14.png" Id="Re3541ed3112645d1" /><Relationship Type="http://schemas.openxmlformats.org/officeDocument/2006/relationships/notesSlide" Target="/ppt/notesSlides/notesSlide13.xml" Id="R64bfeea9fd7441f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974882bd50b43fe" /><Relationship Type="http://schemas.openxmlformats.org/officeDocument/2006/relationships/image" Target="/ppt/media/image15.png" Id="R9dfcfabeb26643c7" /><Relationship Type="http://schemas.openxmlformats.org/officeDocument/2006/relationships/notesSlide" Target="/ppt/notesSlides/notesSlide14.xml" Id="R5f603f8ece6d481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c6392a3c4bee481c" /><Relationship Type="http://schemas.openxmlformats.org/officeDocument/2006/relationships/image" Target="/ppt/media/image16.png" Id="R7f153adb42834bbd" /><Relationship Type="http://schemas.openxmlformats.org/officeDocument/2006/relationships/notesSlide" Target="/ppt/notesSlides/notesSlide15.xml" Id="R6aad48243ec5422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5ba2a17471f469f" /><Relationship Type="http://schemas.openxmlformats.org/officeDocument/2006/relationships/image" Target="/ppt/media/image17.png" Id="Rd00f1d0cbfcf4bc2" /><Relationship Type="http://schemas.openxmlformats.org/officeDocument/2006/relationships/notesSlide" Target="/ppt/notesSlides/notesSlide16.xml" Id="R494f838ced9c471f" /></Relationships>
</file>

<file path=ppt/slides/slide1.xml><?xml version="1.0" encoding="utf-8"?>
<p:sld xmlns:p="http://schemas.openxmlformats.org/presentationml/2006/main">
  <p:cSld>
    <p:bg>
      <p:bgPr>
        <a:solidFill xmlns:a="http://schemas.openxmlformats.org/drawingml/2006/main">
          <a:srgbClr val="F5F7F2"/>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AB3AF3EA-0A00-4C7E-ADE9-A4A88A65597E}"/>
              </a:ext>
            </a:extLst>
          </p:cNvPr>
          <p:cNvPicPr>
            <a:picLocks xmlns:a="http://schemas.openxmlformats.org/drawingml/2006/main" noChangeAspect="1"/>
          </p:cNvPicPr>
          <p:nvPr/>
        </p:nvPicPr>
        <p:blipFill>
          <a:blip xmlns:r="http://schemas.openxmlformats.org/officeDocument/2006/relationships" xmlns:a="http://schemas.openxmlformats.org/drawingml/2006/main" r:embed="R3995d20ff9cf48e6"/>
          <a:srcRect xmlns:a="http://schemas.openxmlformats.org/drawingml/2006/main" l="3333" t="0" r="3333"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31835BE4-1C59-4CA3-8B59-0187A3EBA206}"/>
              </a:ext>
            </a:extLst>
          </p:cNvPr>
          <p:cNvPicPr>
            <a:picLocks xmlns:a="http://schemas.openxmlformats.org/drawingml/2006/main" noChangeAspect="1"/>
          </p:cNvPicPr>
          <p:nvPr/>
        </p:nvPicPr>
        <p:blipFill>
          <a:blip xmlns:r="http://schemas.openxmlformats.org/officeDocument/2006/relationships" xmlns:a="http://schemas.openxmlformats.org/drawingml/2006/main" r:embed="R21aaf627f06d4bda"/>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3" name="wordmark">
            <a:extLst xmlns:a="http://schemas.openxmlformats.org/drawingml/2006/main">
              <a:ext uri="{FF2B5EF4-FFF2-40B4-BE49-F238E27FC236}">
                <a16:creationId xmlns:a16="http://schemas.microsoft.com/office/drawing/2014/main" id="{E460ABFE-7D83-4584-8A0F-6DAEABFDC7D9}"/>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4" name="brand-label">
            <a:extLst xmlns:a="http://schemas.openxmlformats.org/drawingml/2006/main">
              <a:ext uri="{FF2B5EF4-FFF2-40B4-BE49-F238E27FC236}">
                <a16:creationId xmlns:a16="http://schemas.microsoft.com/office/drawing/2014/main" id="{0DA668D2-A43F-40C7-8F2B-E9429639E881}"/>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5" name="tagline">
            <a:extLst xmlns:a="http://schemas.openxmlformats.org/drawingml/2006/main">
              <a:ext uri="{FF2B5EF4-FFF2-40B4-BE49-F238E27FC236}">
                <a16:creationId xmlns:a16="http://schemas.microsoft.com/office/drawing/2014/main" id="{A0787874-161E-4523-A7B1-44574A42F4F5}"/>
              </a:ext>
            </a:extLst>
          </p:cNvPr>
          <p:cNvSpPr>
            <a:spLocks xmlns:a="http://schemas.openxmlformats.org/drawingml/2006/main" noGrp="1"/>
          </p:cNvSpPr>
          <p:nvPr/>
        </p:nvSpPr>
        <p:spPr>
          <a:xfrm xmlns:a="http://schemas.openxmlformats.org/drawingml/2006/main">
            <a:off x="685800" y="1181100"/>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356D42"/>
                </a:solidFill>
                <a:latin typeface="Arial"/>
                <a:ea typeface="Arial"/>
                <a:cs typeface="Arial"/>
              </a:defRPr>
            </a:defPPr>
          </a:lstStyle>
          <a:p xmlns:a="http://schemas.openxmlformats.org/drawingml/2006/main">
            <a:pPr algn="l">
              <a:lnSpc>
                <a:spcPct val="108000"/>
              </a:lnSpc>
              <a:buNone/>
              <a:defRPr sz="1725" b="1">
                <a:solidFill>
                  <a:srgbClr val="356D42"/>
                </a:solidFill>
                <a:latin typeface="Arial"/>
                <a:ea typeface="Arial"/>
                <a:cs typeface="Arial"/>
              </a:defRPr>
            </a:pPr>
            <a:r>
              <a:rPr sz="1725" b="1">
                <a:solidFill>
                  <a:srgbClr val="356D42"/>
                </a:solidFill>
                <a:latin typeface="Arial"/>
                <a:ea typeface="Arial"/>
                <a:cs typeface="Arial"/>
              </a:rPr>
              <a:t>Building Performance, Proven.</a:t>
            </a:r>
          </a:p>
        </p:txBody>
      </p:sp>
      <p:sp>
        <p:nvSpPr>
          <p:cNvPr id="6" name="cover-title">
            <a:extLst xmlns:a="http://schemas.openxmlformats.org/drawingml/2006/main">
              <a:ext uri="{FF2B5EF4-FFF2-40B4-BE49-F238E27FC236}">
                <a16:creationId xmlns:a16="http://schemas.microsoft.com/office/drawing/2014/main" id="{B9D3860C-35C9-4F68-849F-94770F9ACA7E}"/>
              </a:ext>
            </a:extLst>
          </p:cNvPr>
          <p:cNvSpPr>
            <a:spLocks xmlns:a="http://schemas.openxmlformats.org/drawingml/2006/main" noGrp="1"/>
          </p:cNvSpPr>
          <p:nvPr/>
        </p:nvSpPr>
        <p:spPr>
          <a:xfrm xmlns:a="http://schemas.openxmlformats.org/drawingml/2006/main">
            <a:off x="685800" y="1819275"/>
            <a:ext cx="5619750" cy="2295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275" b="1">
                <a:solidFill>
                  <a:srgbClr val="132238"/>
                </a:solidFill>
                <a:latin typeface="Arial"/>
                <a:ea typeface="Arial"/>
                <a:cs typeface="Arial"/>
              </a:defRPr>
            </a:defPPr>
          </a:lstStyle>
          <a:p xmlns:a="http://schemas.openxmlformats.org/drawingml/2006/main">
            <a:pPr algn="l">
              <a:lnSpc>
                <a:spcPct val="108000"/>
              </a:lnSpc>
              <a:buNone/>
              <a:defRPr sz="4275" b="1">
                <a:solidFill>
                  <a:srgbClr val="132238"/>
                </a:solidFill>
                <a:latin typeface="Arial"/>
                <a:ea typeface="Arial"/>
                <a:cs typeface="Arial"/>
              </a:defRPr>
            </a:pPr>
            <a:r>
              <a:rPr sz="4275" b="1">
                <a:solidFill>
                  <a:srgbClr val="132238"/>
                </a:solidFill>
                <a:latin typeface="Arial"/>
                <a:ea typeface="Arial"/>
                <a:cs typeface="Arial"/>
              </a:rPr>
              <a:t>AI + engineering</a:t>
            </a:r>
          </a:p>
          <a:p xmlns:a="http://schemas.openxmlformats.org/drawingml/2006/main">
            <a:pPr algn="l">
              <a:lnSpc>
                <a:spcPct val="108000"/>
              </a:lnSpc>
              <a:buNone/>
              <a:defRPr sz="4275" b="1">
                <a:solidFill>
                  <a:srgbClr val="132238"/>
                </a:solidFill>
                <a:latin typeface="Arial"/>
                <a:ea typeface="Arial"/>
                <a:cs typeface="Arial"/>
              </a:defRPr>
            </a:pPr>
            <a:r>
              <a:rPr sz="4275" b="1">
                <a:solidFill>
                  <a:srgbClr val="132238"/>
                </a:solidFill>
                <a:latin typeface="Arial"/>
                <a:ea typeface="Arial"/>
                <a:cs typeface="Arial"/>
              </a:rPr>
              <a:t>for better building</a:t>
            </a:r>
          </a:p>
          <a:p xmlns:a="http://schemas.openxmlformats.org/drawingml/2006/main">
            <a:pPr algn="l">
              <a:lnSpc>
                <a:spcPct val="108000"/>
              </a:lnSpc>
              <a:buNone/>
              <a:defRPr sz="4275" b="1">
                <a:solidFill>
                  <a:srgbClr val="132238"/>
                </a:solidFill>
                <a:latin typeface="Arial"/>
                <a:ea typeface="Arial"/>
                <a:cs typeface="Arial"/>
              </a:defRPr>
            </a:pPr>
            <a:r>
              <a:rPr sz="4275" b="1">
                <a:solidFill>
                  <a:srgbClr val="132238"/>
                </a:solidFill>
                <a:latin typeface="Arial"/>
                <a:ea typeface="Arial"/>
                <a:cs typeface="Arial"/>
              </a:rPr>
              <a:t>performance</a:t>
            </a:r>
          </a:p>
        </p:txBody>
      </p:sp>
      <p:sp>
        <p:nvSpPr>
          <p:cNvPr id="7" name="cover-subtitle">
            <a:extLst xmlns:a="http://schemas.openxmlformats.org/drawingml/2006/main">
              <a:ext uri="{FF2B5EF4-FFF2-40B4-BE49-F238E27FC236}">
                <a16:creationId xmlns:a16="http://schemas.microsoft.com/office/drawing/2014/main" id="{18E494A4-E526-4A22-B66F-0D8F5A635C79}"/>
              </a:ext>
            </a:extLst>
          </p:cNvPr>
          <p:cNvSpPr>
            <a:spLocks xmlns:a="http://schemas.openxmlformats.org/drawingml/2006/main" noGrp="1"/>
          </p:cNvSpPr>
          <p:nvPr/>
        </p:nvSpPr>
        <p:spPr>
          <a:xfrm xmlns:a="http://schemas.openxmlformats.org/drawingml/2006/main">
            <a:off x="685800" y="4410075"/>
            <a:ext cx="51816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0">
                <a:solidFill>
                  <a:srgbClr val="132238"/>
                </a:solidFill>
                <a:latin typeface="Arial"/>
                <a:ea typeface="Arial"/>
                <a:cs typeface="Arial"/>
              </a:defRPr>
            </a:defPPr>
          </a:lstStyle>
          <a:p xmlns:a="http://schemas.openxmlformats.org/drawingml/2006/main">
            <a:pPr algn="l">
              <a:lnSpc>
                <a:spcPct val="108000"/>
              </a:lnSpc>
              <a:buNone/>
              <a:defRPr sz="2025" b="0">
                <a:solidFill>
                  <a:srgbClr val="132238"/>
                </a:solidFill>
                <a:latin typeface="Arial"/>
                <a:ea typeface="Arial"/>
                <a:cs typeface="Arial"/>
              </a:defRPr>
            </a:pPr>
            <a:r>
              <a:rPr sz="2025" b="0">
                <a:solidFill>
                  <a:srgbClr val="132238"/>
                </a:solidFill>
                <a:latin typeface="Arial"/>
                <a:ea typeface="Arial"/>
                <a:cs typeface="Arial"/>
              </a:rPr>
              <a:t>Reduce energy waste. Improve everyday operation. Sustain the results.</a:t>
            </a:r>
          </a:p>
        </p:txBody>
      </p:sp>
      <p:sp>
        <p:nvSpPr>
          <p:cNvPr id="8" name="service-summary">
            <a:extLst xmlns:a="http://schemas.openxmlformats.org/drawingml/2006/main">
              <a:ext uri="{FF2B5EF4-FFF2-40B4-BE49-F238E27FC236}">
                <a16:creationId xmlns:a16="http://schemas.microsoft.com/office/drawing/2014/main" id="{EBEB477E-5938-45CB-9040-9DC9A63DC5C0}"/>
              </a:ext>
            </a:extLst>
          </p:cNvPr>
          <p:cNvSpPr>
            <a:spLocks xmlns:a="http://schemas.openxmlformats.org/drawingml/2006/main" noGrp="1"/>
          </p:cNvSpPr>
          <p:nvPr/>
        </p:nvSpPr>
        <p:spPr>
          <a:xfrm xmlns:a="http://schemas.openxmlformats.org/drawingml/2006/main">
            <a:off x="685800" y="5591175"/>
            <a:ext cx="49530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356D42"/>
                </a:solidFill>
                <a:latin typeface="Arial"/>
                <a:ea typeface="Arial"/>
                <a:cs typeface="Arial"/>
              </a:defRPr>
            </a:defPPr>
          </a:lstStyle>
          <a:p xmlns:a="http://schemas.openxmlformats.org/drawingml/2006/main">
            <a:pPr algn="l">
              <a:lnSpc>
                <a:spcPct val="108000"/>
              </a:lnSpc>
              <a:buNone/>
              <a:defRPr sz="1500" b="0">
                <a:solidFill>
                  <a:srgbClr val="356D42"/>
                </a:solidFill>
                <a:latin typeface="Arial"/>
                <a:ea typeface="Arial"/>
                <a:cs typeface="Arial"/>
              </a:defRPr>
            </a:pPr>
            <a:r>
              <a:rPr sz="1500" b="0">
                <a:solidFill>
                  <a:srgbClr val="356D42"/>
                </a:solidFill>
                <a:latin typeface="Arial"/>
                <a:ea typeface="Arial"/>
                <a:cs typeface="Arial"/>
              </a:rPr>
              <a:t>AI Energy Management</a:t>
            </a:r>
          </a:p>
          <a:p xmlns:a="http://schemas.openxmlformats.org/drawingml/2006/main">
            <a:pPr algn="l">
              <a:lnSpc>
                <a:spcPct val="108000"/>
              </a:lnSpc>
              <a:buNone/>
              <a:defRPr sz="1500" b="0">
                <a:solidFill>
                  <a:srgbClr val="356D42"/>
                </a:solidFill>
                <a:latin typeface="Arial"/>
                <a:ea typeface="Arial"/>
                <a:cs typeface="Arial"/>
              </a:defRPr>
            </a:pPr>
            <a:r>
              <a:rPr sz="1500" b="0">
                <a:solidFill>
                  <a:srgbClr val="356D42"/>
                </a:solidFill>
                <a:latin typeface="Arial"/>
                <a:ea typeface="Arial"/>
                <a:cs typeface="Arial"/>
              </a:rPr>
              <a:t>Retrofit Engineering</a:t>
            </a:r>
          </a:p>
          <a:p xmlns:a="http://schemas.openxmlformats.org/drawingml/2006/main">
            <a:pPr algn="l">
              <a:lnSpc>
                <a:spcPct val="108000"/>
              </a:lnSpc>
              <a:buNone/>
              <a:defRPr sz="1500" b="0">
                <a:solidFill>
                  <a:srgbClr val="356D42"/>
                </a:solidFill>
                <a:latin typeface="Arial"/>
                <a:ea typeface="Arial"/>
                <a:cs typeface="Arial"/>
              </a:defRPr>
            </a:pPr>
            <a:r>
              <a:rPr sz="1500" b="0">
                <a:solidFill>
                  <a:srgbClr val="356D42"/>
                </a:solidFill>
                <a:latin typeface="Arial"/>
                <a:ea typeface="Arial"/>
                <a:cs typeface="Arial"/>
              </a:rPr>
              <a:t>Managed Performance</a:t>
            </a:r>
          </a:p>
        </p:txBody>
      </p:sp>
      <p:sp>
        <p:nvSpPr>
          <p:cNvPr id="9" name="image-caption">
            <a:extLst xmlns:a="http://schemas.openxmlformats.org/drawingml/2006/main">
              <a:ext uri="{FF2B5EF4-FFF2-40B4-BE49-F238E27FC236}">
                <a16:creationId xmlns:a16="http://schemas.microsoft.com/office/drawing/2014/main" id="{0FE654BD-7C8C-4EF9-85C1-BAF37923EDDE}"/>
              </a:ext>
            </a:extLst>
          </p:cNvPr>
          <p:cNvSpPr>
            <a:spLocks xmlns:a="http://schemas.openxmlformats.org/drawingml/2006/main" noGrp="1"/>
          </p:cNvSpPr>
          <p:nvPr/>
        </p:nvSpPr>
        <p:spPr>
          <a:xfrm xmlns:a="http://schemas.openxmlformats.org/drawingml/2006/main">
            <a:off x="9467850" y="6524625"/>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132238"/>
                </a:solidFill>
                <a:latin typeface="Arial"/>
                <a:ea typeface="Arial"/>
                <a:cs typeface="Arial"/>
              </a:defRPr>
            </a:defPPr>
          </a:lstStyle>
          <a:p xmlns:a="http://schemas.openxmlformats.org/drawingml/2006/main">
            <a:pPr algn="r">
              <a:lnSpc>
                <a:spcPct val="108000"/>
              </a:lnSpc>
              <a:buNone/>
              <a:defRPr sz="975" b="0">
                <a:solidFill>
                  <a:srgbClr val="132238"/>
                </a:solidFill>
                <a:latin typeface="Arial"/>
                <a:ea typeface="Arial"/>
                <a:cs typeface="Arial"/>
              </a:defRPr>
            </a:pPr>
            <a:r>
              <a:rPr sz="975" b="0">
                <a:solidFill>
                  <a:srgbClr val="132238"/>
                </a:solidFill>
                <a:latin typeface="Arial"/>
                <a:ea typeface="Arial"/>
                <a:cs typeface="Arial"/>
              </a:rPr>
              <a:t>Illustrative building scene</a:t>
            </a:r>
          </a:p>
        </p:txBody>
      </p:sp>
    </p:spTree>
    <p:extLst>
      <p:ext uri="{BB962C8B-B14F-4D97-AF65-F5344CB8AC3E}">
        <p14:creationId xmlns:p14="http://schemas.microsoft.com/office/powerpoint/2010/main" val="79980388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05C77835-2DF3-48E7-A697-4D09E3212974}"/>
              </a:ext>
            </a:extLst>
          </p:cNvPr>
          <p:cNvPicPr>
            <a:picLocks xmlns:a="http://schemas.openxmlformats.org/drawingml/2006/main" noChangeAspect="1"/>
          </p:cNvPicPr>
          <p:nvPr/>
        </p:nvPicPr>
        <p:blipFill>
          <a:blip xmlns:r="http://schemas.openxmlformats.org/officeDocument/2006/relationships" xmlns:a="http://schemas.openxmlformats.org/drawingml/2006/main" r:embed="R0e2745c2150641ab"/>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1A5C47C6-7ACD-4258-B644-EF7E22134878}"/>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216AE241-F801-4BC1-AC9F-F54C29850801}"/>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1E13861A-C6F1-4445-8EA4-E8A25D008D88}"/>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Energy waste can hide in everyday operation</a:t>
            </a:r>
          </a:p>
        </p:txBody>
      </p:sp>
      <p:sp>
        <p:nvSpPr>
          <p:cNvPr id="5" name="subtitle">
            <a:extLst xmlns:a="http://schemas.openxmlformats.org/drawingml/2006/main">
              <a:ext uri="{FF2B5EF4-FFF2-40B4-BE49-F238E27FC236}">
                <a16:creationId xmlns:a16="http://schemas.microsoft.com/office/drawing/2014/main" id="{FB34B28B-21C7-43E1-AE0F-56B1752D0B72}"/>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Small operating changes accumulate across schedules, cooling systems and equipment.</a:t>
            </a:r>
          </a:p>
        </p:txBody>
      </p:sp>
      <p:sp>
        <p:nvSpPr>
          <p:cNvPr id="6" name="footer">
            <a:extLst xmlns:a="http://schemas.openxmlformats.org/drawingml/2006/main">
              <a:ext uri="{FF2B5EF4-FFF2-40B4-BE49-F238E27FC236}">
                <a16:creationId xmlns:a16="http://schemas.microsoft.com/office/drawing/2014/main" id="{54C6A507-A902-4D73-8FD9-599AB9FF87A8}"/>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a:t>
            </a:r>
          </a:p>
        </p:txBody>
      </p:sp>
      <p:sp>
        <p:nvSpPr>
          <p:cNvPr id="7" name="page">
            <a:extLst xmlns:a="http://schemas.openxmlformats.org/drawingml/2006/main">
              <a:ext uri="{FF2B5EF4-FFF2-40B4-BE49-F238E27FC236}">
                <a16:creationId xmlns:a16="http://schemas.microsoft.com/office/drawing/2014/main" id="{A4B063C4-1643-4774-9ED4-B107D42AA76F}"/>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02</a:t>
            </a:r>
          </a:p>
        </p:txBody>
      </p:sp>
      <p:sp>
        <p:nvSpPr>
          <p:cNvPr id="8" name="row-heading-0">
            <a:extLst xmlns:a="http://schemas.openxmlformats.org/drawingml/2006/main">
              <a:ext uri="{FF2B5EF4-FFF2-40B4-BE49-F238E27FC236}">
                <a16:creationId xmlns:a16="http://schemas.microsoft.com/office/drawing/2014/main" id="{C46E31EE-9471-427E-BF4B-9AB919CA6C0E}"/>
              </a:ext>
            </a:extLst>
          </p:cNvPr>
          <p:cNvSpPr>
            <a:spLocks xmlns:a="http://schemas.openxmlformats.org/drawingml/2006/main" noGrp="1"/>
          </p:cNvSpPr>
          <p:nvPr/>
        </p:nvSpPr>
        <p:spPr>
          <a:xfrm xmlns:a="http://schemas.openxmlformats.org/drawingml/2006/main">
            <a:off x="685800" y="3028950"/>
            <a:ext cx="3143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After-hours operation</a:t>
            </a:r>
          </a:p>
        </p:txBody>
      </p:sp>
      <p:sp>
        <p:nvSpPr>
          <p:cNvPr id="9" name="row-body-0">
            <a:extLst xmlns:a="http://schemas.openxmlformats.org/drawingml/2006/main">
              <a:ext uri="{FF2B5EF4-FFF2-40B4-BE49-F238E27FC236}">
                <a16:creationId xmlns:a16="http://schemas.microsoft.com/office/drawing/2014/main" id="{995D4BFC-4D79-49C5-BA97-000719A2B507}"/>
              </a:ext>
            </a:extLst>
          </p:cNvPr>
          <p:cNvSpPr>
            <a:spLocks xmlns:a="http://schemas.openxmlformats.org/drawingml/2006/main" noGrp="1"/>
          </p:cNvSpPr>
          <p:nvPr/>
        </p:nvSpPr>
        <p:spPr>
          <a:xfrm xmlns:a="http://schemas.openxmlformats.org/drawingml/2006/main">
            <a:off x="4114800" y="3057525"/>
            <a:ext cx="73914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Cooling continues when the building or zone is largely unoccupied.</a:t>
            </a:r>
          </a:p>
        </p:txBody>
      </p:sp>
      <p:sp>
        <p:nvSpPr>
          <p:cNvPr id="10" name="rule">
            <a:extLst xmlns:a="http://schemas.openxmlformats.org/drawingml/2006/main">
              <a:ext uri="{FF2B5EF4-FFF2-40B4-BE49-F238E27FC236}">
                <a16:creationId xmlns:a16="http://schemas.microsoft.com/office/drawing/2014/main" id="{30F9BF72-3F38-45DB-8610-397E1D00A035}"/>
              </a:ext>
            </a:extLst>
          </p:cNvPr>
          <p:cNvSpPr>
            <a:spLocks xmlns:a="http://schemas.openxmlformats.org/drawingml/2006/main" noGrp="1"/>
          </p:cNvSpPr>
          <p:nvPr/>
        </p:nvSpPr>
        <p:spPr>
          <a:xfrm xmlns:a="http://schemas.openxmlformats.org/drawingml/2006/main">
            <a:off x="685800" y="3771900"/>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1" name="row-heading-1">
            <a:extLst xmlns:a="http://schemas.openxmlformats.org/drawingml/2006/main">
              <a:ext uri="{FF2B5EF4-FFF2-40B4-BE49-F238E27FC236}">
                <a16:creationId xmlns:a16="http://schemas.microsoft.com/office/drawing/2014/main" id="{695D1C9D-4DAA-4A89-82DD-7A2C3AC2FFE9}"/>
              </a:ext>
            </a:extLst>
          </p:cNvPr>
          <p:cNvSpPr>
            <a:spLocks xmlns:a="http://schemas.openxmlformats.org/drawingml/2006/main" noGrp="1"/>
          </p:cNvSpPr>
          <p:nvPr/>
        </p:nvSpPr>
        <p:spPr>
          <a:xfrm xmlns:a="http://schemas.openxmlformats.org/drawingml/2006/main">
            <a:off x="685800" y="3952875"/>
            <a:ext cx="3143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Cooling efficiency drift</a:t>
            </a:r>
          </a:p>
        </p:txBody>
      </p:sp>
      <p:sp>
        <p:nvSpPr>
          <p:cNvPr id="12" name="row-body-1">
            <a:extLst xmlns:a="http://schemas.openxmlformats.org/drawingml/2006/main">
              <a:ext uri="{FF2B5EF4-FFF2-40B4-BE49-F238E27FC236}">
                <a16:creationId xmlns:a16="http://schemas.microsoft.com/office/drawing/2014/main" id="{4F053B95-E280-44DC-AB13-4D9095021291}"/>
              </a:ext>
            </a:extLst>
          </p:cNvPr>
          <p:cNvSpPr>
            <a:spLocks xmlns:a="http://schemas.openxmlformats.org/drawingml/2006/main" noGrp="1"/>
          </p:cNvSpPr>
          <p:nvPr/>
        </p:nvSpPr>
        <p:spPr>
          <a:xfrm xmlns:a="http://schemas.openxmlformats.org/drawingml/2006/main">
            <a:off x="4114800" y="3981450"/>
            <a:ext cx="73914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Plant staging, setpoints and part-load operation move away from efficient conditions.</a:t>
            </a:r>
          </a:p>
        </p:txBody>
      </p:sp>
      <p:sp>
        <p:nvSpPr>
          <p:cNvPr id="13" name="rule">
            <a:extLst xmlns:a="http://schemas.openxmlformats.org/drawingml/2006/main">
              <a:ext uri="{FF2B5EF4-FFF2-40B4-BE49-F238E27FC236}">
                <a16:creationId xmlns:a16="http://schemas.microsoft.com/office/drawing/2014/main" id="{C3F15841-3974-43FD-81C4-1ECB645D4B43}"/>
              </a:ext>
            </a:extLst>
          </p:cNvPr>
          <p:cNvSpPr>
            <a:spLocks xmlns:a="http://schemas.openxmlformats.org/drawingml/2006/main" noGrp="1"/>
          </p:cNvSpPr>
          <p:nvPr/>
        </p:nvSpPr>
        <p:spPr>
          <a:xfrm xmlns:a="http://schemas.openxmlformats.org/drawingml/2006/main">
            <a:off x="685800" y="4695825"/>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4" name="row-heading-2">
            <a:extLst xmlns:a="http://schemas.openxmlformats.org/drawingml/2006/main">
              <a:ext uri="{FF2B5EF4-FFF2-40B4-BE49-F238E27FC236}">
                <a16:creationId xmlns:a16="http://schemas.microsoft.com/office/drawing/2014/main" id="{158637D3-4DD2-4099-9FF2-5935803BDB41}"/>
              </a:ext>
            </a:extLst>
          </p:cNvPr>
          <p:cNvSpPr>
            <a:spLocks xmlns:a="http://schemas.openxmlformats.org/drawingml/2006/main" noGrp="1"/>
          </p:cNvSpPr>
          <p:nvPr/>
        </p:nvSpPr>
        <p:spPr>
          <a:xfrm xmlns:a="http://schemas.openxmlformats.org/drawingml/2006/main">
            <a:off x="685800" y="4876800"/>
            <a:ext cx="3143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Unresolved operating issues</a:t>
            </a:r>
          </a:p>
        </p:txBody>
      </p:sp>
      <p:sp>
        <p:nvSpPr>
          <p:cNvPr id="15" name="row-body-2">
            <a:extLst xmlns:a="http://schemas.openxmlformats.org/drawingml/2006/main">
              <a:ext uri="{FF2B5EF4-FFF2-40B4-BE49-F238E27FC236}">
                <a16:creationId xmlns:a16="http://schemas.microsoft.com/office/drawing/2014/main" id="{3AA2A878-6F44-4491-BCCF-6C1B6A7C5403}"/>
              </a:ext>
            </a:extLst>
          </p:cNvPr>
          <p:cNvSpPr>
            <a:spLocks xmlns:a="http://schemas.openxmlformats.org/drawingml/2006/main" noGrp="1"/>
          </p:cNvSpPr>
          <p:nvPr/>
        </p:nvSpPr>
        <p:spPr>
          <a:xfrm xmlns:a="http://schemas.openxmlformats.org/drawingml/2006/main">
            <a:off x="4114800" y="4905375"/>
            <a:ext cx="73914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Meter data, comfort complaints and equipment information are reviewed separately.</a:t>
            </a:r>
          </a:p>
        </p:txBody>
      </p:sp>
      <p:sp>
        <p:nvSpPr>
          <p:cNvPr id="16" name="closing">
            <a:extLst xmlns:a="http://schemas.openxmlformats.org/drawingml/2006/main">
              <a:ext uri="{FF2B5EF4-FFF2-40B4-BE49-F238E27FC236}">
                <a16:creationId xmlns:a16="http://schemas.microsoft.com/office/drawing/2014/main" id="{7AD474A8-69AD-4B56-BB05-EEFA424E1C7D}"/>
              </a:ext>
            </a:extLst>
          </p:cNvPr>
          <p:cNvSpPr>
            <a:spLocks xmlns:a="http://schemas.openxmlformats.org/drawingml/2006/main" noGrp="1"/>
          </p:cNvSpPr>
          <p:nvPr/>
        </p:nvSpPr>
        <p:spPr>
          <a:xfrm xmlns:a="http://schemas.openxmlformats.org/drawingml/2006/main">
            <a:off x="685800" y="586740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Find the operating cause, choose an action and verify its effect.</a:t>
            </a:r>
          </a:p>
        </p:txBody>
      </p:sp>
    </p:spTree>
    <p:extLst>
      <p:ext uri="{BB962C8B-B14F-4D97-AF65-F5344CB8AC3E}">
        <p14:creationId xmlns:p14="http://schemas.microsoft.com/office/powerpoint/2010/main" val="2048099863"/>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8" name="">
            <a:extLst xmlns:a="http://schemas.openxmlformats.org/drawingml/2006/main">
              <a:ext uri="{FF2B5EF4-FFF2-40B4-BE49-F238E27FC236}">
                <a16:creationId xmlns:a16="http://schemas.microsoft.com/office/drawing/2014/main" id="{5A392336-A142-4E27-97CD-97FD0E69491E}"/>
              </a:ext>
            </a:extLst>
          </p:cNvPr>
          <p:cNvCxnSpPr>
            <a:stCxn xmlns:a="http://schemas.openxmlformats.org/drawingml/2006/main" id="11" idx="3"/>
            <a:endCxn xmlns:a="http://schemas.openxmlformats.org/drawingml/2006/main" id="14" idx="1"/>
          </p:cNvCxnSpPr>
          <p:nvPr/>
        </p:nvCxnSpPr>
        <p:spPr>
          <a:xfrm xmlns:a="http://schemas.openxmlformats.org/drawingml/2006/main">
            <a:off x="7797800" y="43910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cxnSp>
        <p:nvCxnSpPr>
          <p:cNvPr id="17" name="">
            <a:extLst xmlns:a="http://schemas.openxmlformats.org/drawingml/2006/main">
              <a:ext uri="{FF2B5EF4-FFF2-40B4-BE49-F238E27FC236}">
                <a16:creationId xmlns:a16="http://schemas.microsoft.com/office/drawing/2014/main" id="{4B2F2869-9460-4115-B7C8-FE673DF9238F}"/>
              </a:ext>
            </a:extLst>
          </p:cNvPr>
          <p:cNvCxnSpPr>
            <a:stCxn xmlns:a="http://schemas.openxmlformats.org/drawingml/2006/main" id="8" idx="3"/>
            <a:endCxn xmlns:a="http://schemas.openxmlformats.org/drawingml/2006/main" id="11" idx="1"/>
          </p:cNvCxnSpPr>
          <p:nvPr/>
        </p:nvCxnSpPr>
        <p:spPr>
          <a:xfrm xmlns:a="http://schemas.openxmlformats.org/drawingml/2006/main">
            <a:off x="4089400" y="43910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pic>
        <p:nvPicPr>
          <p:cNvPr id="20" name="">
            <a:extLst xmlns:a="http://schemas.openxmlformats.org/drawingml/2006/main">
              <a:ext uri="{FF2B5EF4-FFF2-40B4-BE49-F238E27FC236}">
                <a16:creationId xmlns:a16="http://schemas.microsoft.com/office/drawing/2014/main" id="{9320759C-6AAB-4B3E-9CF9-46367E5DB147}"/>
              </a:ext>
            </a:extLst>
          </p:cNvPr>
          <p:cNvPicPr>
            <a:picLocks xmlns:a="http://schemas.openxmlformats.org/drawingml/2006/main" noChangeAspect="1"/>
          </p:cNvPicPr>
          <p:nvPr/>
        </p:nvPicPr>
        <p:blipFill>
          <a:blip xmlns:r="http://schemas.openxmlformats.org/officeDocument/2006/relationships" xmlns:a="http://schemas.openxmlformats.org/drawingml/2006/main" r:embed="R40be61b8c5bc48f6"/>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D9B48FFC-BACB-4E6E-BC85-3079AEF96F57}"/>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5E078500-B002-4F78-A995-69AFB593BB92}"/>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9A404B70-3253-4918-8B5F-59627DB7A0CF}"/>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One service connects data, decisions and delivery</a:t>
            </a:r>
          </a:p>
        </p:txBody>
      </p:sp>
      <p:sp>
        <p:nvSpPr>
          <p:cNvPr id="5" name="subtitle">
            <a:extLst xmlns:a="http://schemas.openxmlformats.org/drawingml/2006/main">
              <a:ext uri="{FF2B5EF4-FFF2-40B4-BE49-F238E27FC236}">
                <a16:creationId xmlns:a16="http://schemas.microsoft.com/office/drawing/2014/main" id="{2192E8B7-195B-4CBF-9679-6EF2B231AC21}"/>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The AI system, engineering work and managed performance share one improvement plan.</a:t>
            </a:r>
          </a:p>
        </p:txBody>
      </p:sp>
      <p:sp>
        <p:nvSpPr>
          <p:cNvPr id="6" name="footer">
            <a:extLst xmlns:a="http://schemas.openxmlformats.org/drawingml/2006/main">
              <a:ext uri="{FF2B5EF4-FFF2-40B4-BE49-F238E27FC236}">
                <a16:creationId xmlns:a16="http://schemas.microsoft.com/office/drawing/2014/main" id="{48184F6B-219B-430A-A91C-45CD50E8E8DF}"/>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a:t>
            </a:r>
          </a:p>
        </p:txBody>
      </p:sp>
      <p:sp>
        <p:nvSpPr>
          <p:cNvPr id="7" name="page">
            <a:extLst xmlns:a="http://schemas.openxmlformats.org/drawingml/2006/main">
              <a:ext uri="{FF2B5EF4-FFF2-40B4-BE49-F238E27FC236}">
                <a16:creationId xmlns:a16="http://schemas.microsoft.com/office/drawing/2014/main" id="{3D05B3BE-9206-47F3-A894-E9D88C479BEA}"/>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03</a:t>
            </a:r>
          </a:p>
        </p:txBody>
      </p:sp>
      <p:sp>
        <p:nvSpPr>
          <p:cNvPr id="8" name="workflow-node-0">
            <a:extLst xmlns:a="http://schemas.openxmlformats.org/drawingml/2006/main">
              <a:ext uri="{FF2B5EF4-FFF2-40B4-BE49-F238E27FC236}">
                <a16:creationId xmlns:a16="http://schemas.microsoft.com/office/drawing/2014/main" id="{2765152B-8864-4793-B8E5-15656FC17DC1}"/>
              </a:ext>
            </a:extLst>
          </p:cNvPr>
          <p:cNvSpPr>
            <a:spLocks xmlns:a="http://schemas.openxmlformats.org/drawingml/2006/main" noGrp="1"/>
          </p:cNvSpPr>
          <p:nvPr/>
        </p:nvSpPr>
        <p:spPr>
          <a:xfrm xmlns:a="http://schemas.openxmlformats.org/drawingml/2006/main">
            <a:off x="685800" y="3105150"/>
            <a:ext cx="34036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9" name="workflow-heading-0">
            <a:extLst xmlns:a="http://schemas.openxmlformats.org/drawingml/2006/main">
              <a:ext uri="{FF2B5EF4-FFF2-40B4-BE49-F238E27FC236}">
                <a16:creationId xmlns:a16="http://schemas.microsoft.com/office/drawing/2014/main" id="{12B0A768-0D9C-4490-889A-CB926566DA72}"/>
              </a:ext>
            </a:extLst>
          </p:cNvPr>
          <p:cNvSpPr>
            <a:spLocks xmlns:a="http://schemas.openxmlformats.org/drawingml/2006/main" noGrp="1"/>
          </p:cNvSpPr>
          <p:nvPr/>
        </p:nvSpPr>
        <p:spPr>
          <a:xfrm xmlns:a="http://schemas.openxmlformats.org/drawingml/2006/main">
            <a:off x="895350" y="3324225"/>
            <a:ext cx="29845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356D42"/>
                </a:solidFill>
                <a:latin typeface="Arial"/>
                <a:ea typeface="Arial"/>
                <a:cs typeface="Arial"/>
              </a:defRPr>
            </a:defPPr>
          </a:lstStyle>
          <a:p xmlns:a="http://schemas.openxmlformats.org/drawingml/2006/main">
            <a:pPr algn="l">
              <a:lnSpc>
                <a:spcPct val="108000"/>
              </a:lnSpc>
              <a:buNone/>
              <a:defRPr sz="2025" b="1">
                <a:solidFill>
                  <a:srgbClr val="356D42"/>
                </a:solidFill>
                <a:latin typeface="Arial"/>
                <a:ea typeface="Arial"/>
                <a:cs typeface="Arial"/>
              </a:defRPr>
            </a:pPr>
            <a:r>
              <a:rPr sz="2025" b="1">
                <a:solidFill>
                  <a:srgbClr val="356D42"/>
                </a:solidFill>
                <a:latin typeface="Arial"/>
                <a:ea typeface="Arial"/>
                <a:cs typeface="Arial"/>
              </a:rPr>
              <a:t>AI Energy Management</a:t>
            </a:r>
          </a:p>
        </p:txBody>
      </p:sp>
      <p:sp>
        <p:nvSpPr>
          <p:cNvPr id="10" name="workflow-body-0">
            <a:extLst xmlns:a="http://schemas.openxmlformats.org/drawingml/2006/main">
              <a:ext uri="{FF2B5EF4-FFF2-40B4-BE49-F238E27FC236}">
                <a16:creationId xmlns:a16="http://schemas.microsoft.com/office/drawing/2014/main" id="{219A1187-76A9-4328-925C-D218B204E098}"/>
              </a:ext>
            </a:extLst>
          </p:cNvPr>
          <p:cNvSpPr>
            <a:spLocks xmlns:a="http://schemas.openxmlformats.org/drawingml/2006/main" noGrp="1"/>
          </p:cNvSpPr>
          <p:nvPr/>
        </p:nvSpPr>
        <p:spPr>
          <a:xfrm xmlns:a="http://schemas.openxmlformats.org/drawingml/2006/main">
            <a:off x="895350" y="4162425"/>
            <a:ext cx="29845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Measure, investigate and prioritize opportunities.</a:t>
            </a:r>
          </a:p>
        </p:txBody>
      </p:sp>
      <p:sp>
        <p:nvSpPr>
          <p:cNvPr id="11" name="workflow-node-1">
            <a:extLst xmlns:a="http://schemas.openxmlformats.org/drawingml/2006/main">
              <a:ext uri="{FF2B5EF4-FFF2-40B4-BE49-F238E27FC236}">
                <a16:creationId xmlns:a16="http://schemas.microsoft.com/office/drawing/2014/main" id="{0856DEA7-46C0-44DD-B81A-5702616B6963}"/>
              </a:ext>
            </a:extLst>
          </p:cNvPr>
          <p:cNvSpPr>
            <a:spLocks xmlns:a="http://schemas.openxmlformats.org/drawingml/2006/main" noGrp="1"/>
          </p:cNvSpPr>
          <p:nvPr/>
        </p:nvSpPr>
        <p:spPr>
          <a:xfrm xmlns:a="http://schemas.openxmlformats.org/drawingml/2006/main">
            <a:off x="4394200" y="3105150"/>
            <a:ext cx="34036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2" name="workflow-heading-1">
            <a:extLst xmlns:a="http://schemas.openxmlformats.org/drawingml/2006/main">
              <a:ext uri="{FF2B5EF4-FFF2-40B4-BE49-F238E27FC236}">
                <a16:creationId xmlns:a16="http://schemas.microsoft.com/office/drawing/2014/main" id="{D4C3D6E2-9440-451B-BC19-EF74D63E06A4}"/>
              </a:ext>
            </a:extLst>
          </p:cNvPr>
          <p:cNvSpPr>
            <a:spLocks xmlns:a="http://schemas.openxmlformats.org/drawingml/2006/main" noGrp="1"/>
          </p:cNvSpPr>
          <p:nvPr/>
        </p:nvSpPr>
        <p:spPr>
          <a:xfrm xmlns:a="http://schemas.openxmlformats.org/drawingml/2006/main">
            <a:off x="4603750" y="3324225"/>
            <a:ext cx="29845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356D42"/>
                </a:solidFill>
                <a:latin typeface="Arial"/>
                <a:ea typeface="Arial"/>
                <a:cs typeface="Arial"/>
              </a:defRPr>
            </a:defPPr>
          </a:lstStyle>
          <a:p xmlns:a="http://schemas.openxmlformats.org/drawingml/2006/main">
            <a:pPr algn="l">
              <a:lnSpc>
                <a:spcPct val="108000"/>
              </a:lnSpc>
              <a:buNone/>
              <a:defRPr sz="2025" b="1">
                <a:solidFill>
                  <a:srgbClr val="356D42"/>
                </a:solidFill>
                <a:latin typeface="Arial"/>
                <a:ea typeface="Arial"/>
                <a:cs typeface="Arial"/>
              </a:defRPr>
            </a:pPr>
            <a:r>
              <a:rPr sz="2025" b="1">
                <a:solidFill>
                  <a:srgbClr val="356D42"/>
                </a:solidFill>
                <a:latin typeface="Arial"/>
                <a:ea typeface="Arial"/>
                <a:cs typeface="Arial"/>
              </a:rPr>
              <a:t>Retrofit Engineering</a:t>
            </a:r>
          </a:p>
        </p:txBody>
      </p:sp>
      <p:sp>
        <p:nvSpPr>
          <p:cNvPr id="13" name="workflow-body-1">
            <a:extLst xmlns:a="http://schemas.openxmlformats.org/drawingml/2006/main">
              <a:ext uri="{FF2B5EF4-FFF2-40B4-BE49-F238E27FC236}">
                <a16:creationId xmlns:a16="http://schemas.microsoft.com/office/drawing/2014/main" id="{6A909D05-AB4E-49F2-A5D6-3558095C1B2A}"/>
              </a:ext>
            </a:extLst>
          </p:cNvPr>
          <p:cNvSpPr>
            <a:spLocks xmlns:a="http://schemas.openxmlformats.org/drawingml/2006/main" noGrp="1"/>
          </p:cNvSpPr>
          <p:nvPr/>
        </p:nvSpPr>
        <p:spPr>
          <a:xfrm xmlns:a="http://schemas.openxmlformats.org/drawingml/2006/main">
            <a:off x="4603750" y="4162425"/>
            <a:ext cx="29845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Commission, optimize and improve the building's systems.</a:t>
            </a:r>
          </a:p>
        </p:txBody>
      </p:sp>
      <p:sp>
        <p:nvSpPr>
          <p:cNvPr id="14" name="workflow-node-2">
            <a:extLst xmlns:a="http://schemas.openxmlformats.org/drawingml/2006/main">
              <a:ext uri="{FF2B5EF4-FFF2-40B4-BE49-F238E27FC236}">
                <a16:creationId xmlns:a16="http://schemas.microsoft.com/office/drawing/2014/main" id="{B21FD90B-CE98-4C60-B7A4-00242C29FF1F}"/>
              </a:ext>
            </a:extLst>
          </p:cNvPr>
          <p:cNvSpPr>
            <a:spLocks xmlns:a="http://schemas.openxmlformats.org/drawingml/2006/main" noGrp="1"/>
          </p:cNvSpPr>
          <p:nvPr/>
        </p:nvSpPr>
        <p:spPr>
          <a:xfrm xmlns:a="http://schemas.openxmlformats.org/drawingml/2006/main">
            <a:off x="8102600" y="3105150"/>
            <a:ext cx="34036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5" name="workflow-heading-2">
            <a:extLst xmlns:a="http://schemas.openxmlformats.org/drawingml/2006/main">
              <a:ext uri="{FF2B5EF4-FFF2-40B4-BE49-F238E27FC236}">
                <a16:creationId xmlns:a16="http://schemas.microsoft.com/office/drawing/2014/main" id="{B42A66C2-7579-4795-9798-E3B4F7739A67}"/>
              </a:ext>
            </a:extLst>
          </p:cNvPr>
          <p:cNvSpPr>
            <a:spLocks xmlns:a="http://schemas.openxmlformats.org/drawingml/2006/main" noGrp="1"/>
          </p:cNvSpPr>
          <p:nvPr/>
        </p:nvSpPr>
        <p:spPr>
          <a:xfrm xmlns:a="http://schemas.openxmlformats.org/drawingml/2006/main">
            <a:off x="8312150" y="3324225"/>
            <a:ext cx="29845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356D42"/>
                </a:solidFill>
                <a:latin typeface="Arial"/>
                <a:ea typeface="Arial"/>
                <a:cs typeface="Arial"/>
              </a:defRPr>
            </a:defPPr>
          </a:lstStyle>
          <a:p xmlns:a="http://schemas.openxmlformats.org/drawingml/2006/main">
            <a:pPr algn="l">
              <a:lnSpc>
                <a:spcPct val="108000"/>
              </a:lnSpc>
              <a:buNone/>
              <a:defRPr sz="2025" b="1">
                <a:solidFill>
                  <a:srgbClr val="356D42"/>
                </a:solidFill>
                <a:latin typeface="Arial"/>
                <a:ea typeface="Arial"/>
                <a:cs typeface="Arial"/>
              </a:defRPr>
            </a:pPr>
            <a:r>
              <a:rPr sz="2025" b="1">
                <a:solidFill>
                  <a:srgbClr val="356D42"/>
                </a:solidFill>
                <a:latin typeface="Arial"/>
                <a:ea typeface="Arial"/>
                <a:cs typeface="Arial"/>
              </a:rPr>
              <a:t>Managed Performance</a:t>
            </a:r>
          </a:p>
        </p:txBody>
      </p:sp>
      <p:sp>
        <p:nvSpPr>
          <p:cNvPr id="16" name="workflow-body-2">
            <a:extLst xmlns:a="http://schemas.openxmlformats.org/drawingml/2006/main">
              <a:ext uri="{FF2B5EF4-FFF2-40B4-BE49-F238E27FC236}">
                <a16:creationId xmlns:a16="http://schemas.microsoft.com/office/drawing/2014/main" id="{D204201D-0F85-4EAA-8518-DD1AAFD4DC18}"/>
              </a:ext>
            </a:extLst>
          </p:cNvPr>
          <p:cNvSpPr>
            <a:spLocks xmlns:a="http://schemas.openxmlformats.org/drawingml/2006/main" noGrp="1"/>
          </p:cNvSpPr>
          <p:nvPr/>
        </p:nvSpPr>
        <p:spPr>
          <a:xfrm xmlns:a="http://schemas.openxmlformats.org/drawingml/2006/main">
            <a:off x="8312150" y="4162425"/>
            <a:ext cx="29845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Track outcomes, tune operation and plan the next improvement.</a:t>
            </a:r>
          </a:p>
        </p:txBody>
      </p:sp>
      <p:sp>
        <p:nvSpPr>
          <p:cNvPr id="19" name="closing">
            <a:extLst xmlns:a="http://schemas.openxmlformats.org/drawingml/2006/main">
              <a:ext uri="{FF2B5EF4-FFF2-40B4-BE49-F238E27FC236}">
                <a16:creationId xmlns:a16="http://schemas.microsoft.com/office/drawing/2014/main" id="{603974FB-B9C6-45AB-8FB7-37D5182DDB37}"/>
              </a:ext>
            </a:extLst>
          </p:cNvPr>
          <p:cNvSpPr>
            <a:spLocks xmlns:a="http://schemas.openxmlformats.org/drawingml/2006/main" noGrp="1"/>
          </p:cNvSpPr>
          <p:nvPr/>
        </p:nvSpPr>
        <p:spPr>
          <a:xfrm xmlns:a="http://schemas.openxmlformats.org/drawingml/2006/main">
            <a:off x="685800" y="586740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A repeatable cycle: measure, diagnose, improve and assure.</a:t>
            </a:r>
          </a:p>
        </p:txBody>
      </p:sp>
    </p:spTree>
    <p:extLst>
      <p:ext uri="{BB962C8B-B14F-4D97-AF65-F5344CB8AC3E}">
        <p14:creationId xmlns:p14="http://schemas.microsoft.com/office/powerpoint/2010/main" val="9870019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3CEC057D-204E-41EC-AD9F-9600864E4CB0}"/>
              </a:ext>
            </a:extLst>
          </p:cNvPr>
          <p:cNvPicPr>
            <a:picLocks xmlns:a="http://schemas.openxmlformats.org/drawingml/2006/main" noChangeAspect="1"/>
          </p:cNvPicPr>
          <p:nvPr/>
        </p:nvPicPr>
        <p:blipFill>
          <a:blip xmlns:r="http://schemas.openxmlformats.org/officeDocument/2006/relationships" xmlns:a="http://schemas.openxmlformats.org/drawingml/2006/main" r:embed="Re1431dd402d4494b"/>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DBD0F750-34CD-4663-8976-8249309F50D5}"/>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ED17852F-75A5-4478-A6A5-7F5D168FAEA0}"/>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F9AA856E-B00B-41EA-B52F-C1B7C4223A6A}"/>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Coordinated action has delivered measurable value</a:t>
            </a:r>
          </a:p>
        </p:txBody>
      </p:sp>
      <p:sp>
        <p:nvSpPr>
          <p:cNvPr id="5" name="subtitle">
            <a:extLst xmlns:a="http://schemas.openxmlformats.org/drawingml/2006/main">
              <a:ext uri="{FF2B5EF4-FFF2-40B4-BE49-F238E27FC236}">
                <a16:creationId xmlns:a16="http://schemas.microsoft.com/office/drawing/2014/main" id="{0C0FBFA7-880F-42E6-AB8F-A4E55B2B22F9}"/>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Selected anonymous reference projects connect digital capability with building operation.</a:t>
            </a:r>
          </a:p>
        </p:txBody>
      </p:sp>
      <p:sp>
        <p:nvSpPr>
          <p:cNvPr id="6" name="footer">
            <a:extLst xmlns:a="http://schemas.openxmlformats.org/drawingml/2006/main">
              <a:ext uri="{FF2B5EF4-FFF2-40B4-BE49-F238E27FC236}">
                <a16:creationId xmlns:a16="http://schemas.microsoft.com/office/drawing/2014/main" id="{EB506FD4-8EA2-456F-969F-C0C11509CF78}"/>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a:t>
            </a:r>
          </a:p>
        </p:txBody>
      </p:sp>
      <p:sp>
        <p:nvSpPr>
          <p:cNvPr id="7" name="page">
            <a:extLst xmlns:a="http://schemas.openxmlformats.org/drawingml/2006/main">
              <a:ext uri="{FF2B5EF4-FFF2-40B4-BE49-F238E27FC236}">
                <a16:creationId xmlns:a16="http://schemas.microsoft.com/office/drawing/2014/main" id="{96EFD511-883E-40EC-9531-64FB7E08738C}"/>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04</a:t>
            </a:r>
          </a:p>
        </p:txBody>
      </p:sp>
      <p:sp>
        <p:nvSpPr>
          <p:cNvPr id="8" name="case-title-0">
            <a:extLst xmlns:a="http://schemas.openxmlformats.org/drawingml/2006/main">
              <a:ext uri="{FF2B5EF4-FFF2-40B4-BE49-F238E27FC236}">
                <a16:creationId xmlns:a16="http://schemas.microsoft.com/office/drawing/2014/main" id="{ECBDA155-765A-4D8A-B507-872884E084CD}"/>
              </a:ext>
            </a:extLst>
          </p:cNvPr>
          <p:cNvSpPr>
            <a:spLocks xmlns:a="http://schemas.openxmlformats.org/drawingml/2006/main" noGrp="1"/>
          </p:cNvSpPr>
          <p:nvPr/>
        </p:nvSpPr>
        <p:spPr>
          <a:xfrm xmlns:a="http://schemas.openxmlformats.org/drawingml/2006/main">
            <a:off x="685800" y="3133725"/>
            <a:ext cx="4857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132238"/>
                </a:solidFill>
                <a:latin typeface="Arial"/>
                <a:ea typeface="Arial"/>
                <a:cs typeface="Arial"/>
              </a:defRPr>
            </a:defPPr>
          </a:lstStyle>
          <a:p xmlns:a="http://schemas.openxmlformats.org/drawingml/2006/main">
            <a:pPr algn="l">
              <a:lnSpc>
                <a:spcPct val="108000"/>
              </a:lnSpc>
              <a:buNone/>
              <a:defRPr sz="2250" b="1">
                <a:solidFill>
                  <a:srgbClr val="132238"/>
                </a:solidFill>
                <a:latin typeface="Arial"/>
                <a:ea typeface="Arial"/>
                <a:cs typeface="Arial"/>
              </a:defRPr>
            </a:pPr>
            <a:r>
              <a:rPr sz="2250" b="1">
                <a:solidFill>
                  <a:srgbClr val="132238"/>
                </a:solidFill>
                <a:latin typeface="Arial"/>
                <a:ea typeface="Arial"/>
                <a:cs typeface="Arial"/>
              </a:rPr>
              <a:t>Corporate headquarters</a:t>
            </a:r>
          </a:p>
        </p:txBody>
      </p:sp>
      <p:sp>
        <p:nvSpPr>
          <p:cNvPr id="9" name="case-metric-0">
            <a:extLst xmlns:a="http://schemas.openxmlformats.org/drawingml/2006/main">
              <a:ext uri="{FF2B5EF4-FFF2-40B4-BE49-F238E27FC236}">
                <a16:creationId xmlns:a16="http://schemas.microsoft.com/office/drawing/2014/main" id="{15BFC90C-6470-431B-8480-AE036C05699A}"/>
              </a:ext>
            </a:extLst>
          </p:cNvPr>
          <p:cNvSpPr>
            <a:spLocks xmlns:a="http://schemas.openxmlformats.org/drawingml/2006/main" noGrp="1"/>
          </p:cNvSpPr>
          <p:nvPr/>
        </p:nvSpPr>
        <p:spPr>
          <a:xfrm xmlns:a="http://schemas.openxmlformats.org/drawingml/2006/main">
            <a:off x="685800" y="3667125"/>
            <a:ext cx="490537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6375" b="1">
                <a:solidFill>
                  <a:srgbClr val="5C9952"/>
                </a:solidFill>
                <a:latin typeface="Arial"/>
                <a:ea typeface="Arial"/>
                <a:cs typeface="Arial"/>
              </a:defRPr>
            </a:defPPr>
          </a:lstStyle>
          <a:p xmlns:a="http://schemas.openxmlformats.org/drawingml/2006/main">
            <a:pPr algn="l">
              <a:lnSpc>
                <a:spcPct val="108000"/>
              </a:lnSpc>
              <a:buNone/>
              <a:defRPr sz="6375" b="1">
                <a:solidFill>
                  <a:srgbClr val="5C9952"/>
                </a:solidFill>
                <a:latin typeface="Arial"/>
                <a:ea typeface="Arial"/>
                <a:cs typeface="Arial"/>
              </a:defRPr>
            </a:pPr>
            <a:r>
              <a:rPr sz="6375" b="1">
                <a:solidFill>
                  <a:srgbClr val="5C9952"/>
                </a:solidFill>
                <a:latin typeface="Arial"/>
                <a:ea typeface="Arial"/>
                <a:cs typeface="Arial"/>
              </a:rPr>
              <a:t>13.3%</a:t>
            </a:r>
          </a:p>
        </p:txBody>
      </p:sp>
      <p:sp>
        <p:nvSpPr>
          <p:cNvPr id="10" name="case-label-0">
            <a:extLst xmlns:a="http://schemas.openxmlformats.org/drawingml/2006/main">
              <a:ext uri="{FF2B5EF4-FFF2-40B4-BE49-F238E27FC236}">
                <a16:creationId xmlns:a16="http://schemas.microsoft.com/office/drawing/2014/main" id="{5D067515-4268-404E-A09D-355EC5B22FA5}"/>
              </a:ext>
            </a:extLst>
          </p:cNvPr>
          <p:cNvSpPr>
            <a:spLocks xmlns:a="http://schemas.openxmlformats.org/drawingml/2006/main" noGrp="1"/>
          </p:cNvSpPr>
          <p:nvPr/>
        </p:nvSpPr>
        <p:spPr>
          <a:xfrm xmlns:a="http://schemas.openxmlformats.org/drawingml/2006/main">
            <a:off x="685800" y="4752975"/>
            <a:ext cx="4857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Annual electricity savings</a:t>
            </a:r>
          </a:p>
        </p:txBody>
      </p:sp>
      <p:sp>
        <p:nvSpPr>
          <p:cNvPr id="11" name="case-scope-0">
            <a:extLst xmlns:a="http://schemas.openxmlformats.org/drawingml/2006/main">
              <a:ext uri="{FF2B5EF4-FFF2-40B4-BE49-F238E27FC236}">
                <a16:creationId xmlns:a16="http://schemas.microsoft.com/office/drawing/2014/main" id="{6EDCE6C4-9646-47CA-91DF-C8FDB262C9A8}"/>
              </a:ext>
            </a:extLst>
          </p:cNvPr>
          <p:cNvSpPr>
            <a:spLocks xmlns:a="http://schemas.openxmlformats.org/drawingml/2006/main" noGrp="1"/>
          </p:cNvSpPr>
          <p:nvPr/>
        </p:nvSpPr>
        <p:spPr>
          <a:xfrm xmlns:a="http://schemas.openxmlformats.org/drawingml/2006/main">
            <a:off x="685800" y="5381625"/>
            <a:ext cx="485775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Integrated smart-building and energy-management applications.</a:t>
            </a:r>
          </a:p>
        </p:txBody>
      </p:sp>
      <p:sp>
        <p:nvSpPr>
          <p:cNvPr id="12" name="case-title-1">
            <a:extLst xmlns:a="http://schemas.openxmlformats.org/drawingml/2006/main">
              <a:ext uri="{FF2B5EF4-FFF2-40B4-BE49-F238E27FC236}">
                <a16:creationId xmlns:a16="http://schemas.microsoft.com/office/drawing/2014/main" id="{23C11606-D480-4918-A099-4B8A61A2C426}"/>
              </a:ext>
            </a:extLst>
          </p:cNvPr>
          <p:cNvSpPr>
            <a:spLocks xmlns:a="http://schemas.openxmlformats.org/drawingml/2006/main" noGrp="1"/>
          </p:cNvSpPr>
          <p:nvPr/>
        </p:nvSpPr>
        <p:spPr>
          <a:xfrm xmlns:a="http://schemas.openxmlformats.org/drawingml/2006/main">
            <a:off x="6305550" y="3133725"/>
            <a:ext cx="4857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132238"/>
                </a:solidFill>
                <a:latin typeface="Arial"/>
                <a:ea typeface="Arial"/>
                <a:cs typeface="Arial"/>
              </a:defRPr>
            </a:defPPr>
          </a:lstStyle>
          <a:p xmlns:a="http://schemas.openxmlformats.org/drawingml/2006/main">
            <a:pPr algn="l">
              <a:lnSpc>
                <a:spcPct val="108000"/>
              </a:lnSpc>
              <a:buNone/>
              <a:defRPr sz="2250" b="1">
                <a:solidFill>
                  <a:srgbClr val="132238"/>
                </a:solidFill>
                <a:latin typeface="Arial"/>
                <a:ea typeface="Arial"/>
                <a:cs typeface="Arial"/>
              </a:defRPr>
            </a:pPr>
            <a:r>
              <a:rPr sz="2250" b="1">
                <a:solidFill>
                  <a:srgbClr val="132238"/>
                </a:solidFill>
                <a:latin typeface="Arial"/>
                <a:ea typeface="Arial"/>
                <a:cs typeface="Arial"/>
              </a:rPr>
              <a:t>Large commercial complex</a:t>
            </a:r>
          </a:p>
        </p:txBody>
      </p:sp>
      <p:sp>
        <p:nvSpPr>
          <p:cNvPr id="13" name="case-metric-1">
            <a:extLst xmlns:a="http://schemas.openxmlformats.org/drawingml/2006/main">
              <a:ext uri="{FF2B5EF4-FFF2-40B4-BE49-F238E27FC236}">
                <a16:creationId xmlns:a16="http://schemas.microsoft.com/office/drawing/2014/main" id="{C181749A-425B-4D74-840F-EE7B2DCB1BAA}"/>
              </a:ext>
            </a:extLst>
          </p:cNvPr>
          <p:cNvSpPr>
            <a:spLocks xmlns:a="http://schemas.openxmlformats.org/drawingml/2006/main" noGrp="1"/>
          </p:cNvSpPr>
          <p:nvPr/>
        </p:nvSpPr>
        <p:spPr>
          <a:xfrm xmlns:a="http://schemas.openxmlformats.org/drawingml/2006/main">
            <a:off x="6305550" y="3667125"/>
            <a:ext cx="490537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6375" b="1">
                <a:solidFill>
                  <a:srgbClr val="5C9952"/>
                </a:solidFill>
                <a:latin typeface="Arial"/>
                <a:ea typeface="Arial"/>
                <a:cs typeface="Arial"/>
              </a:defRPr>
            </a:defPPr>
          </a:lstStyle>
          <a:p xmlns:a="http://schemas.openxmlformats.org/drawingml/2006/main">
            <a:pPr algn="l">
              <a:lnSpc>
                <a:spcPct val="108000"/>
              </a:lnSpc>
              <a:buNone/>
              <a:defRPr sz="6375" b="1">
                <a:solidFill>
                  <a:srgbClr val="5C9952"/>
                </a:solidFill>
                <a:latin typeface="Arial"/>
                <a:ea typeface="Arial"/>
                <a:cs typeface="Arial"/>
              </a:defRPr>
            </a:pPr>
            <a:r>
              <a:rPr sz="6375" b="1">
                <a:solidFill>
                  <a:srgbClr val="5C9952"/>
                </a:solidFill>
                <a:latin typeface="Arial"/>
                <a:ea typeface="Arial"/>
                <a:cs typeface="Arial"/>
              </a:rPr>
              <a:t>23%</a:t>
            </a:r>
          </a:p>
        </p:txBody>
      </p:sp>
      <p:sp>
        <p:nvSpPr>
          <p:cNvPr id="14" name="case-label-1">
            <a:extLst xmlns:a="http://schemas.openxmlformats.org/drawingml/2006/main">
              <a:ext uri="{FF2B5EF4-FFF2-40B4-BE49-F238E27FC236}">
                <a16:creationId xmlns:a16="http://schemas.microsoft.com/office/drawing/2014/main" id="{56EC83D2-B209-46AE-8614-9F8EBF282D08}"/>
              </a:ext>
            </a:extLst>
          </p:cNvPr>
          <p:cNvSpPr>
            <a:spLocks xmlns:a="http://schemas.openxmlformats.org/drawingml/2006/main" noGrp="1"/>
          </p:cNvSpPr>
          <p:nvPr/>
        </p:nvSpPr>
        <p:spPr>
          <a:xfrm xmlns:a="http://schemas.openxmlformats.org/drawingml/2006/main">
            <a:off x="6305550" y="4752975"/>
            <a:ext cx="4857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Average HVAC energy savings</a:t>
            </a:r>
          </a:p>
        </p:txBody>
      </p:sp>
      <p:sp>
        <p:nvSpPr>
          <p:cNvPr id="15" name="case-scope-1">
            <a:extLst xmlns:a="http://schemas.openxmlformats.org/drawingml/2006/main">
              <a:ext uri="{FF2B5EF4-FFF2-40B4-BE49-F238E27FC236}">
                <a16:creationId xmlns:a16="http://schemas.microsoft.com/office/drawing/2014/main" id="{494F2750-D47D-42AB-8B54-FFBFAB57F185}"/>
              </a:ext>
            </a:extLst>
          </p:cNvPr>
          <p:cNvSpPr>
            <a:spLocks xmlns:a="http://schemas.openxmlformats.org/drawingml/2006/main" noGrp="1"/>
          </p:cNvSpPr>
          <p:nvPr/>
        </p:nvSpPr>
        <p:spPr>
          <a:xfrm xmlns:a="http://schemas.openxmlformats.org/drawingml/2006/main">
            <a:off x="6305550" y="5381625"/>
            <a:ext cx="485775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Central HVAC optimization and coordinated system operation.</a:t>
            </a:r>
          </a:p>
        </p:txBody>
      </p:sp>
      <p:sp>
        <p:nvSpPr>
          <p:cNvPr id="16" name="case-scope-separation">
            <a:extLst xmlns:a="http://schemas.openxmlformats.org/drawingml/2006/main">
              <a:ext uri="{FF2B5EF4-FFF2-40B4-BE49-F238E27FC236}">
                <a16:creationId xmlns:a16="http://schemas.microsoft.com/office/drawing/2014/main" id="{0B673D17-6BE7-46CD-9F90-E13725CCC8F6}"/>
              </a:ext>
            </a:extLst>
          </p:cNvPr>
          <p:cNvSpPr>
            <a:spLocks xmlns:a="http://schemas.openxmlformats.org/drawingml/2006/main" noGrp="1"/>
          </p:cNvSpPr>
          <p:nvPr/>
        </p:nvSpPr>
        <p:spPr>
          <a:xfrm xmlns:a="http://schemas.openxmlformats.org/drawingml/2006/main">
            <a:off x="6000750" y="3162300"/>
            <a:ext cx="0" cy="2809875"/>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Tree>
    <p:extLst>
      <p:ext uri="{BB962C8B-B14F-4D97-AF65-F5344CB8AC3E}">
        <p14:creationId xmlns:p14="http://schemas.microsoft.com/office/powerpoint/2010/main" val="94673447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0" name="">
            <a:extLst xmlns:a="http://schemas.openxmlformats.org/drawingml/2006/main">
              <a:ext uri="{FF2B5EF4-FFF2-40B4-BE49-F238E27FC236}">
                <a16:creationId xmlns:a16="http://schemas.microsoft.com/office/drawing/2014/main" id="{9D679138-35BD-44C3-B02F-179ECA68BF3A}"/>
              </a:ext>
            </a:extLst>
          </p:cNvPr>
          <p:cNvPicPr>
            <a:picLocks xmlns:a="http://schemas.openxmlformats.org/drawingml/2006/main" noChangeAspect="1"/>
          </p:cNvPicPr>
          <p:nvPr/>
        </p:nvPicPr>
        <p:blipFill>
          <a:blip xmlns:r="http://schemas.openxmlformats.org/officeDocument/2006/relationships" xmlns:a="http://schemas.openxmlformats.org/drawingml/2006/main" r:embed="R1554d4f924394b52"/>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0B4A6DCC-E43C-4148-AAAA-6C42C658912F}"/>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7B1418AF-108B-4299-A5F9-65D1549AD74A}"/>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7DCE4503-2866-42B3-9D93-73A3EFD09792}"/>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Begin with the systems your team can improve</a:t>
            </a:r>
          </a:p>
        </p:txBody>
      </p:sp>
      <p:sp>
        <p:nvSpPr>
          <p:cNvPr id="5" name="subtitle">
            <a:extLst xmlns:a="http://schemas.openxmlformats.org/drawingml/2006/main">
              <a:ext uri="{FF2B5EF4-FFF2-40B4-BE49-F238E27FC236}">
                <a16:creationId xmlns:a16="http://schemas.microsoft.com/office/drawing/2014/main" id="{835A2C18-A821-4E0C-85A2-4041CE5DE4A6}"/>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The first project focuses on owner-controlled HVAC and common building services.</a:t>
            </a:r>
          </a:p>
        </p:txBody>
      </p:sp>
      <p:sp>
        <p:nvSpPr>
          <p:cNvPr id="6" name="footer">
            <a:extLst xmlns:a="http://schemas.openxmlformats.org/drawingml/2006/main">
              <a:ext uri="{FF2B5EF4-FFF2-40B4-BE49-F238E27FC236}">
                <a16:creationId xmlns:a16="http://schemas.microsoft.com/office/drawing/2014/main" id="{AA6B59B7-F4EB-4602-94F7-82FD00C59226}"/>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a:t>
            </a:r>
          </a:p>
        </p:txBody>
      </p:sp>
      <p:sp>
        <p:nvSpPr>
          <p:cNvPr id="7" name="page">
            <a:extLst xmlns:a="http://schemas.openxmlformats.org/drawingml/2006/main">
              <a:ext uri="{FF2B5EF4-FFF2-40B4-BE49-F238E27FC236}">
                <a16:creationId xmlns:a16="http://schemas.microsoft.com/office/drawing/2014/main" id="{4DC99674-C348-4A60-992F-5E405166D316}"/>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05</a:t>
            </a:r>
          </a:p>
        </p:txBody>
      </p:sp>
      <p:sp>
        <p:nvSpPr>
          <p:cNvPr id="8" name="performance-boundary">
            <a:extLst xmlns:a="http://schemas.openxmlformats.org/drawingml/2006/main">
              <a:ext uri="{FF2B5EF4-FFF2-40B4-BE49-F238E27FC236}">
                <a16:creationId xmlns:a16="http://schemas.microsoft.com/office/drawing/2014/main" id="{E48DFAEC-E7BD-4667-A561-19AC109E9188}"/>
              </a:ext>
            </a:extLst>
          </p:cNvPr>
          <p:cNvSpPr>
            <a:spLocks xmlns:a="http://schemas.openxmlformats.org/drawingml/2006/main" noGrp="1"/>
          </p:cNvSpPr>
          <p:nvPr/>
        </p:nvSpPr>
        <p:spPr>
          <a:xfrm xmlns:a="http://schemas.openxmlformats.org/drawingml/2006/main">
            <a:off x="685800" y="3028950"/>
            <a:ext cx="4248150" cy="2238375"/>
          </a:xfrm>
          <a:prstGeom xmlns:a="http://schemas.openxmlformats.org/drawingml/2006/main" prst="rect">
            <a:avLst/>
          </a:prstGeom>
          <a:solidFill xmlns:a="http://schemas.openxmlformats.org/drawingml/2006/main">
            <a:srgbClr val="F5F7F2"/>
          </a:solidFill>
          <a:ln xmlns:a="http://schemas.openxmlformats.org/drawingml/2006/main" w="19050">
            <a:solidFill>
              <a:srgbClr val="5C9952"/>
            </a:solidFill>
            <a:prstDash val="solid"/>
          </a:ln>
        </p:spPr>
      </p:sp>
      <p:sp>
        <p:nvSpPr>
          <p:cNvPr id="9" name="boundary-label">
            <a:extLst xmlns:a="http://schemas.openxmlformats.org/drawingml/2006/main">
              <a:ext uri="{FF2B5EF4-FFF2-40B4-BE49-F238E27FC236}">
                <a16:creationId xmlns:a16="http://schemas.microsoft.com/office/drawing/2014/main" id="{2FF96C10-44B2-4A31-BA9F-7FBC736C655C}"/>
              </a:ext>
            </a:extLst>
          </p:cNvPr>
          <p:cNvSpPr>
            <a:spLocks xmlns:a="http://schemas.openxmlformats.org/drawingml/2006/main" noGrp="1"/>
          </p:cNvSpPr>
          <p:nvPr/>
        </p:nvSpPr>
        <p:spPr>
          <a:xfrm xmlns:a="http://schemas.openxmlformats.org/drawingml/2006/main">
            <a:off x="981075" y="3333750"/>
            <a:ext cx="362902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356D42"/>
                </a:solidFill>
                <a:latin typeface="Arial"/>
                <a:ea typeface="Arial"/>
                <a:cs typeface="Arial"/>
              </a:defRPr>
            </a:defPPr>
          </a:lstStyle>
          <a:p xmlns:a="http://schemas.openxmlformats.org/drawingml/2006/main">
            <a:pPr algn="l">
              <a:lnSpc>
                <a:spcPct val="108000"/>
              </a:lnSpc>
              <a:buNone/>
              <a:defRPr sz="2325" b="1">
                <a:solidFill>
                  <a:srgbClr val="356D42"/>
                </a:solidFill>
                <a:latin typeface="Arial"/>
                <a:ea typeface="Arial"/>
                <a:cs typeface="Arial"/>
              </a:defRPr>
            </a:pPr>
            <a:r>
              <a:rPr sz="2325" b="1">
                <a:solidFill>
                  <a:srgbClr val="356D42"/>
                </a:solidFill>
                <a:latin typeface="Arial"/>
                <a:ea typeface="Arial"/>
                <a:cs typeface="Arial"/>
              </a:rPr>
              <a:t>Agreed building performance boundary</a:t>
            </a:r>
          </a:p>
        </p:txBody>
      </p:sp>
      <p:sp>
        <p:nvSpPr>
          <p:cNvPr id="10" name="boundary-definition">
            <a:extLst xmlns:a="http://schemas.openxmlformats.org/drawingml/2006/main">
              <a:ext uri="{FF2B5EF4-FFF2-40B4-BE49-F238E27FC236}">
                <a16:creationId xmlns:a16="http://schemas.microsoft.com/office/drawing/2014/main" id="{B80843C4-65BC-412E-A1D3-FA27DECE25FF}"/>
              </a:ext>
            </a:extLst>
          </p:cNvPr>
          <p:cNvSpPr>
            <a:spLocks xmlns:a="http://schemas.openxmlformats.org/drawingml/2006/main" noGrp="1"/>
          </p:cNvSpPr>
          <p:nvPr/>
        </p:nvSpPr>
        <p:spPr>
          <a:xfrm xmlns:a="http://schemas.openxmlformats.org/drawingml/2006/main">
            <a:off x="981075" y="4362450"/>
            <a:ext cx="357187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Measurable systems</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Agreed operating authority</a:t>
            </a:r>
          </a:p>
        </p:txBody>
      </p:sp>
      <p:sp>
        <p:nvSpPr>
          <p:cNvPr id="11" name="body">
            <a:extLst xmlns:a="http://schemas.openxmlformats.org/drawingml/2006/main">
              <a:ext uri="{FF2B5EF4-FFF2-40B4-BE49-F238E27FC236}">
                <a16:creationId xmlns:a16="http://schemas.microsoft.com/office/drawing/2014/main" id="{CAAA8852-A8F2-4C07-9B3F-836E01E724EB}"/>
              </a:ext>
            </a:extLst>
          </p:cNvPr>
          <p:cNvSpPr>
            <a:spLocks xmlns:a="http://schemas.openxmlformats.org/drawingml/2006/main" noGrp="1"/>
          </p:cNvSpPr>
          <p:nvPr/>
        </p:nvSpPr>
        <p:spPr>
          <a:xfrm xmlns:a="http://schemas.openxmlformats.org/drawingml/2006/main">
            <a:off x="5343525" y="3057525"/>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5C9952"/>
                </a:solidFill>
                <a:latin typeface="Arial"/>
                <a:ea typeface="Arial"/>
                <a:cs typeface="Arial"/>
              </a:defRPr>
            </a:defPPr>
          </a:lstStyle>
          <a:p xmlns:a="http://schemas.openxmlformats.org/drawingml/2006/main">
            <a:pPr algn="l">
              <a:lnSpc>
                <a:spcPct val="108000"/>
              </a:lnSpc>
              <a:buNone/>
              <a:defRPr sz="1650" b="1">
                <a:solidFill>
                  <a:srgbClr val="5C9952"/>
                </a:solidFill>
                <a:latin typeface="Arial"/>
                <a:ea typeface="Arial"/>
                <a:cs typeface="Arial"/>
              </a:defRPr>
            </a:pPr>
            <a:r>
              <a:rPr sz="1650" b="1">
                <a:solidFill>
                  <a:srgbClr val="5C9952"/>
                </a:solidFill>
                <a:latin typeface="Arial"/>
                <a:ea typeface="Arial"/>
                <a:cs typeface="Arial"/>
              </a:rPr>
              <a:t>01</a:t>
            </a:r>
          </a:p>
        </p:txBody>
      </p:sp>
      <p:sp>
        <p:nvSpPr>
          <p:cNvPr id="12" name="body">
            <a:extLst xmlns:a="http://schemas.openxmlformats.org/drawingml/2006/main">
              <a:ext uri="{FF2B5EF4-FFF2-40B4-BE49-F238E27FC236}">
                <a16:creationId xmlns:a16="http://schemas.microsoft.com/office/drawing/2014/main" id="{88E8DE60-A68A-4BDE-B7DD-FC4E620BCC43}"/>
              </a:ext>
            </a:extLst>
          </p:cNvPr>
          <p:cNvSpPr>
            <a:spLocks xmlns:a="http://schemas.openxmlformats.org/drawingml/2006/main" noGrp="1"/>
          </p:cNvSpPr>
          <p:nvPr/>
        </p:nvSpPr>
        <p:spPr>
          <a:xfrm xmlns:a="http://schemas.openxmlformats.org/drawingml/2006/main">
            <a:off x="5915025" y="3057525"/>
            <a:ext cx="54959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Cooling plant or district-cooling interface</a:t>
            </a:r>
          </a:p>
        </p:txBody>
      </p:sp>
      <p:sp>
        <p:nvSpPr>
          <p:cNvPr id="13" name="body">
            <a:extLst xmlns:a="http://schemas.openxmlformats.org/drawingml/2006/main">
              <a:ext uri="{FF2B5EF4-FFF2-40B4-BE49-F238E27FC236}">
                <a16:creationId xmlns:a16="http://schemas.microsoft.com/office/drawing/2014/main" id="{9E264784-427D-4897-B494-AB1FECA07ACF}"/>
              </a:ext>
            </a:extLst>
          </p:cNvPr>
          <p:cNvSpPr>
            <a:spLocks xmlns:a="http://schemas.openxmlformats.org/drawingml/2006/main" noGrp="1"/>
          </p:cNvSpPr>
          <p:nvPr/>
        </p:nvSpPr>
        <p:spPr>
          <a:xfrm xmlns:a="http://schemas.openxmlformats.org/drawingml/2006/main">
            <a:off x="5343525" y="3638550"/>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5C9952"/>
                </a:solidFill>
                <a:latin typeface="Arial"/>
                <a:ea typeface="Arial"/>
                <a:cs typeface="Arial"/>
              </a:defRPr>
            </a:defPPr>
          </a:lstStyle>
          <a:p xmlns:a="http://schemas.openxmlformats.org/drawingml/2006/main">
            <a:pPr algn="l">
              <a:lnSpc>
                <a:spcPct val="108000"/>
              </a:lnSpc>
              <a:buNone/>
              <a:defRPr sz="1650" b="1">
                <a:solidFill>
                  <a:srgbClr val="5C9952"/>
                </a:solidFill>
                <a:latin typeface="Arial"/>
                <a:ea typeface="Arial"/>
                <a:cs typeface="Arial"/>
              </a:defRPr>
            </a:pPr>
            <a:r>
              <a:rPr sz="1650" b="1">
                <a:solidFill>
                  <a:srgbClr val="5C9952"/>
                </a:solidFill>
                <a:latin typeface="Arial"/>
                <a:ea typeface="Arial"/>
                <a:cs typeface="Arial"/>
              </a:rPr>
              <a:t>02</a:t>
            </a:r>
          </a:p>
        </p:txBody>
      </p:sp>
      <p:sp>
        <p:nvSpPr>
          <p:cNvPr id="14" name="body">
            <a:extLst xmlns:a="http://schemas.openxmlformats.org/drawingml/2006/main">
              <a:ext uri="{FF2B5EF4-FFF2-40B4-BE49-F238E27FC236}">
                <a16:creationId xmlns:a16="http://schemas.microsoft.com/office/drawing/2014/main" id="{9D60AAD5-9D59-4175-A7FE-5F3054DB5D70}"/>
              </a:ext>
            </a:extLst>
          </p:cNvPr>
          <p:cNvSpPr>
            <a:spLocks xmlns:a="http://schemas.openxmlformats.org/drawingml/2006/main" noGrp="1"/>
          </p:cNvSpPr>
          <p:nvPr/>
        </p:nvSpPr>
        <p:spPr>
          <a:xfrm xmlns:a="http://schemas.openxmlformats.org/drawingml/2006/main">
            <a:off x="5915025" y="3638550"/>
            <a:ext cx="54959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Air handling, pumping and ventilation</a:t>
            </a:r>
          </a:p>
        </p:txBody>
      </p:sp>
      <p:sp>
        <p:nvSpPr>
          <p:cNvPr id="15" name="body">
            <a:extLst xmlns:a="http://schemas.openxmlformats.org/drawingml/2006/main">
              <a:ext uri="{FF2B5EF4-FFF2-40B4-BE49-F238E27FC236}">
                <a16:creationId xmlns:a16="http://schemas.microsoft.com/office/drawing/2014/main" id="{43096224-15E4-4BE2-BEED-30E3EE1DEBA0}"/>
              </a:ext>
            </a:extLst>
          </p:cNvPr>
          <p:cNvSpPr>
            <a:spLocks xmlns:a="http://schemas.openxmlformats.org/drawingml/2006/main" noGrp="1"/>
          </p:cNvSpPr>
          <p:nvPr/>
        </p:nvSpPr>
        <p:spPr>
          <a:xfrm xmlns:a="http://schemas.openxmlformats.org/drawingml/2006/main">
            <a:off x="5343525" y="4219575"/>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5C9952"/>
                </a:solidFill>
                <a:latin typeface="Arial"/>
                <a:ea typeface="Arial"/>
                <a:cs typeface="Arial"/>
              </a:defRPr>
            </a:defPPr>
          </a:lstStyle>
          <a:p xmlns:a="http://schemas.openxmlformats.org/drawingml/2006/main">
            <a:pPr algn="l">
              <a:lnSpc>
                <a:spcPct val="108000"/>
              </a:lnSpc>
              <a:buNone/>
              <a:defRPr sz="1650" b="1">
                <a:solidFill>
                  <a:srgbClr val="5C9952"/>
                </a:solidFill>
                <a:latin typeface="Arial"/>
                <a:ea typeface="Arial"/>
                <a:cs typeface="Arial"/>
              </a:defRPr>
            </a:pPr>
            <a:r>
              <a:rPr sz="1650" b="1">
                <a:solidFill>
                  <a:srgbClr val="5C9952"/>
                </a:solidFill>
                <a:latin typeface="Arial"/>
                <a:ea typeface="Arial"/>
                <a:cs typeface="Arial"/>
              </a:rPr>
              <a:t>03</a:t>
            </a:r>
          </a:p>
        </p:txBody>
      </p:sp>
      <p:sp>
        <p:nvSpPr>
          <p:cNvPr id="16" name="body">
            <a:extLst xmlns:a="http://schemas.openxmlformats.org/drawingml/2006/main">
              <a:ext uri="{FF2B5EF4-FFF2-40B4-BE49-F238E27FC236}">
                <a16:creationId xmlns:a16="http://schemas.microsoft.com/office/drawing/2014/main" id="{044F93E1-E45C-4BDD-814A-47662023A770}"/>
              </a:ext>
            </a:extLst>
          </p:cNvPr>
          <p:cNvSpPr>
            <a:spLocks xmlns:a="http://schemas.openxmlformats.org/drawingml/2006/main" noGrp="1"/>
          </p:cNvSpPr>
          <p:nvPr/>
        </p:nvSpPr>
        <p:spPr>
          <a:xfrm xmlns:a="http://schemas.openxmlformats.org/drawingml/2006/main">
            <a:off x="5915025" y="4219575"/>
            <a:ext cx="54959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Common-area schedules and metering</a:t>
            </a:r>
          </a:p>
        </p:txBody>
      </p:sp>
      <p:sp>
        <p:nvSpPr>
          <p:cNvPr id="17" name="body">
            <a:extLst xmlns:a="http://schemas.openxmlformats.org/drawingml/2006/main">
              <a:ext uri="{FF2B5EF4-FFF2-40B4-BE49-F238E27FC236}">
                <a16:creationId xmlns:a16="http://schemas.microsoft.com/office/drawing/2014/main" id="{99EBD448-44AD-4F4C-A544-1D8BC37A5C4B}"/>
              </a:ext>
            </a:extLst>
          </p:cNvPr>
          <p:cNvSpPr>
            <a:spLocks xmlns:a="http://schemas.openxmlformats.org/drawingml/2006/main" noGrp="1"/>
          </p:cNvSpPr>
          <p:nvPr/>
        </p:nvSpPr>
        <p:spPr>
          <a:xfrm xmlns:a="http://schemas.openxmlformats.org/drawingml/2006/main">
            <a:off x="5343525" y="4800600"/>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5C9952"/>
                </a:solidFill>
                <a:latin typeface="Arial"/>
                <a:ea typeface="Arial"/>
                <a:cs typeface="Arial"/>
              </a:defRPr>
            </a:defPPr>
          </a:lstStyle>
          <a:p xmlns:a="http://schemas.openxmlformats.org/drawingml/2006/main">
            <a:pPr algn="l">
              <a:lnSpc>
                <a:spcPct val="108000"/>
              </a:lnSpc>
              <a:buNone/>
              <a:defRPr sz="1650" b="1">
                <a:solidFill>
                  <a:srgbClr val="5C9952"/>
                </a:solidFill>
                <a:latin typeface="Arial"/>
                <a:ea typeface="Arial"/>
                <a:cs typeface="Arial"/>
              </a:defRPr>
            </a:pPr>
            <a:r>
              <a:rPr sz="1650" b="1">
                <a:solidFill>
                  <a:srgbClr val="5C9952"/>
                </a:solidFill>
                <a:latin typeface="Arial"/>
                <a:ea typeface="Arial"/>
                <a:cs typeface="Arial"/>
              </a:rPr>
              <a:t>04</a:t>
            </a:r>
          </a:p>
        </p:txBody>
      </p:sp>
      <p:sp>
        <p:nvSpPr>
          <p:cNvPr id="18" name="body">
            <a:extLst xmlns:a="http://schemas.openxmlformats.org/drawingml/2006/main">
              <a:ext uri="{FF2B5EF4-FFF2-40B4-BE49-F238E27FC236}">
                <a16:creationId xmlns:a16="http://schemas.microsoft.com/office/drawing/2014/main" id="{5E1A8E4A-B0B3-4512-9663-95E7265DD828}"/>
              </a:ext>
            </a:extLst>
          </p:cNvPr>
          <p:cNvSpPr>
            <a:spLocks xmlns:a="http://schemas.openxmlformats.org/drawingml/2006/main" noGrp="1"/>
          </p:cNvSpPr>
          <p:nvPr/>
        </p:nvSpPr>
        <p:spPr>
          <a:xfrm xmlns:a="http://schemas.openxmlformats.org/drawingml/2006/main">
            <a:off x="5915025" y="4800600"/>
            <a:ext cx="54959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Relevant indoor-environment and equipment data</a:t>
            </a:r>
          </a:p>
        </p:txBody>
      </p:sp>
      <p:sp>
        <p:nvSpPr>
          <p:cNvPr id="19" name="tenant-boundary">
            <a:extLst xmlns:a="http://schemas.openxmlformats.org/drawingml/2006/main">
              <a:ext uri="{FF2B5EF4-FFF2-40B4-BE49-F238E27FC236}">
                <a16:creationId xmlns:a16="http://schemas.microsoft.com/office/drawing/2014/main" id="{DC026291-CD12-41F2-9A9A-63002685F030}"/>
              </a:ext>
            </a:extLst>
          </p:cNvPr>
          <p:cNvSpPr>
            <a:spLocks xmlns:a="http://schemas.openxmlformats.org/drawingml/2006/main" noGrp="1"/>
          </p:cNvSpPr>
          <p:nvPr/>
        </p:nvSpPr>
        <p:spPr>
          <a:xfrm xmlns:a="http://schemas.openxmlformats.org/drawingml/2006/main">
            <a:off x="685800" y="5667375"/>
            <a:ext cx="1057275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Tenant-controlled areas can be considered later under a separately agreed scope.</a:t>
            </a:r>
          </a:p>
        </p:txBody>
      </p:sp>
    </p:spTree>
    <p:extLst>
      <p:ext uri="{BB962C8B-B14F-4D97-AF65-F5344CB8AC3E}">
        <p14:creationId xmlns:p14="http://schemas.microsoft.com/office/powerpoint/2010/main" val="124730187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2" name="">
            <a:extLst xmlns:a="http://schemas.openxmlformats.org/drawingml/2006/main">
              <a:ext uri="{FF2B5EF4-FFF2-40B4-BE49-F238E27FC236}">
                <a16:creationId xmlns:a16="http://schemas.microsoft.com/office/drawing/2014/main" id="{5D2A8230-4D2E-45F2-BCD5-21E52739831A}"/>
              </a:ext>
            </a:extLst>
          </p:cNvPr>
          <p:cNvCxnSpPr>
            <a:stCxn xmlns:a="http://schemas.openxmlformats.org/drawingml/2006/main" id="14" idx="3"/>
            <a:endCxn xmlns:a="http://schemas.openxmlformats.org/drawingml/2006/main" id="17" idx="1"/>
          </p:cNvCxnSpPr>
          <p:nvPr/>
        </p:nvCxnSpPr>
        <p:spPr>
          <a:xfrm xmlns:a="http://schemas.openxmlformats.org/drawingml/2006/main">
            <a:off x="8724900" y="45053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cxnSp>
        <p:nvCxnSpPr>
          <p:cNvPr id="21" name="">
            <a:extLst xmlns:a="http://schemas.openxmlformats.org/drawingml/2006/main">
              <a:ext uri="{FF2B5EF4-FFF2-40B4-BE49-F238E27FC236}">
                <a16:creationId xmlns:a16="http://schemas.microsoft.com/office/drawing/2014/main" id="{B53894A0-3BD9-4815-B303-56A90F720333}"/>
              </a:ext>
            </a:extLst>
          </p:cNvPr>
          <p:cNvCxnSpPr>
            <a:stCxn xmlns:a="http://schemas.openxmlformats.org/drawingml/2006/main" id="11" idx="3"/>
            <a:endCxn xmlns:a="http://schemas.openxmlformats.org/drawingml/2006/main" id="14" idx="1"/>
          </p:cNvCxnSpPr>
          <p:nvPr/>
        </p:nvCxnSpPr>
        <p:spPr>
          <a:xfrm xmlns:a="http://schemas.openxmlformats.org/drawingml/2006/main">
            <a:off x="5943600" y="45053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cxnSp>
        <p:nvCxnSpPr>
          <p:cNvPr id="20" name="">
            <a:extLst xmlns:a="http://schemas.openxmlformats.org/drawingml/2006/main">
              <a:ext uri="{FF2B5EF4-FFF2-40B4-BE49-F238E27FC236}">
                <a16:creationId xmlns:a16="http://schemas.microsoft.com/office/drawing/2014/main" id="{0341E061-B0EE-4D49-BA60-D7417FF92F4C}"/>
              </a:ext>
            </a:extLst>
          </p:cNvPr>
          <p:cNvCxnSpPr>
            <a:stCxn xmlns:a="http://schemas.openxmlformats.org/drawingml/2006/main" id="8" idx="3"/>
            <a:endCxn xmlns:a="http://schemas.openxmlformats.org/drawingml/2006/main" id="11" idx="1"/>
          </p:cNvCxnSpPr>
          <p:nvPr/>
        </p:nvCxnSpPr>
        <p:spPr>
          <a:xfrm xmlns:a="http://schemas.openxmlformats.org/drawingml/2006/main">
            <a:off x="3162300" y="45053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pic>
        <p:nvPicPr>
          <p:cNvPr id="24" name="">
            <a:extLst xmlns:a="http://schemas.openxmlformats.org/drawingml/2006/main">
              <a:ext uri="{FF2B5EF4-FFF2-40B4-BE49-F238E27FC236}">
                <a16:creationId xmlns:a16="http://schemas.microsoft.com/office/drawing/2014/main" id="{7B9C59AC-E717-4076-8230-1FA7F8CE01D6}"/>
              </a:ext>
            </a:extLst>
          </p:cNvPr>
          <p:cNvPicPr>
            <a:picLocks xmlns:a="http://schemas.openxmlformats.org/drawingml/2006/main" noChangeAspect="1"/>
          </p:cNvPicPr>
          <p:nvPr/>
        </p:nvPicPr>
        <p:blipFill>
          <a:blip xmlns:r="http://schemas.openxmlformats.org/officeDocument/2006/relationships" xmlns:a="http://schemas.openxmlformats.org/drawingml/2006/main" r:embed="Rf4dca664995e45a1"/>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2AADAA6E-269F-4E77-BC45-04FDB68975CF}"/>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8D0AF040-F3E5-43D8-96E6-64A4CEC07267}"/>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422E5643-8A7D-4C29-9D3A-FEE20673BFE8}"/>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Ask a question. Follow the evidence to an action.</a:t>
            </a:r>
          </a:p>
        </p:txBody>
      </p:sp>
      <p:sp>
        <p:nvSpPr>
          <p:cNvPr id="5" name="footer">
            <a:extLst xmlns:a="http://schemas.openxmlformats.org/drawingml/2006/main">
              <a:ext uri="{FF2B5EF4-FFF2-40B4-BE49-F238E27FC236}">
                <a16:creationId xmlns:a16="http://schemas.microsoft.com/office/drawing/2014/main" id="{34931FBD-FAAF-417D-9741-47288BFF3C76}"/>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a:t>
            </a:r>
          </a:p>
        </p:txBody>
      </p:sp>
      <p:sp>
        <p:nvSpPr>
          <p:cNvPr id="6" name="page">
            <a:extLst xmlns:a="http://schemas.openxmlformats.org/drawingml/2006/main">
              <a:ext uri="{FF2B5EF4-FFF2-40B4-BE49-F238E27FC236}">
                <a16:creationId xmlns:a16="http://schemas.microsoft.com/office/drawing/2014/main" id="{C2B93E69-B281-4CA3-B498-C51564A6934B}"/>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06</a:t>
            </a:r>
          </a:p>
        </p:txBody>
      </p:sp>
      <p:sp>
        <p:nvSpPr>
          <p:cNvPr id="7" name="user-question">
            <a:extLst xmlns:a="http://schemas.openxmlformats.org/drawingml/2006/main">
              <a:ext uri="{FF2B5EF4-FFF2-40B4-BE49-F238E27FC236}">
                <a16:creationId xmlns:a16="http://schemas.microsoft.com/office/drawing/2014/main" id="{315C8917-5C46-4599-A9B1-0806460E6A0F}"/>
              </a:ext>
            </a:extLst>
          </p:cNvPr>
          <p:cNvSpPr>
            <a:spLocks xmlns:a="http://schemas.openxmlformats.org/drawingml/2006/main" noGrp="1"/>
          </p:cNvSpPr>
          <p:nvPr/>
        </p:nvSpPr>
        <p:spPr>
          <a:xfrm xmlns:a="http://schemas.openxmlformats.org/drawingml/2006/main">
            <a:off x="685800" y="2276475"/>
            <a:ext cx="108204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356D42"/>
                </a:solidFill>
                <a:latin typeface="Arial"/>
                <a:ea typeface="Arial"/>
                <a:cs typeface="Arial"/>
              </a:defRPr>
            </a:defPPr>
          </a:lstStyle>
          <a:p xmlns:a="http://schemas.openxmlformats.org/drawingml/2006/main">
            <a:pPr algn="l">
              <a:lnSpc>
                <a:spcPct val="108000"/>
              </a:lnSpc>
              <a:buNone/>
              <a:defRPr sz="2250" b="1">
                <a:solidFill>
                  <a:srgbClr val="356D42"/>
                </a:solidFill>
                <a:latin typeface="Arial"/>
                <a:ea typeface="Arial"/>
                <a:cs typeface="Arial"/>
              </a:defRPr>
            </a:pPr>
            <a:r>
              <a:rPr sz="2250" b="1">
                <a:solidFill>
                  <a:srgbClr val="356D42"/>
                </a:solidFill>
                <a:latin typeface="Arial"/>
                <a:ea typeface="Arial"/>
                <a:cs typeface="Arial"/>
              </a:rPr>
              <a:t>“Why is cooling energy staying high after office hours?”</a:t>
            </a:r>
          </a:p>
        </p:txBody>
      </p:sp>
      <p:sp>
        <p:nvSpPr>
          <p:cNvPr id="8" name="workflow-node-0">
            <a:extLst xmlns:a="http://schemas.openxmlformats.org/drawingml/2006/main">
              <a:ext uri="{FF2B5EF4-FFF2-40B4-BE49-F238E27FC236}">
                <a16:creationId xmlns:a16="http://schemas.microsoft.com/office/drawing/2014/main" id="{DC1E4DA6-4F04-449A-AEFA-ACC8F50076DC}"/>
              </a:ext>
            </a:extLst>
          </p:cNvPr>
          <p:cNvSpPr>
            <a:spLocks xmlns:a="http://schemas.openxmlformats.org/drawingml/2006/main" noGrp="1"/>
          </p:cNvSpPr>
          <p:nvPr/>
        </p:nvSpPr>
        <p:spPr>
          <a:xfrm xmlns:a="http://schemas.openxmlformats.org/drawingml/2006/main">
            <a:off x="685800" y="3190875"/>
            <a:ext cx="2476500" cy="262890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9" name="workflow-heading-0">
            <a:extLst xmlns:a="http://schemas.openxmlformats.org/drawingml/2006/main">
              <a:ext uri="{FF2B5EF4-FFF2-40B4-BE49-F238E27FC236}">
                <a16:creationId xmlns:a16="http://schemas.microsoft.com/office/drawing/2014/main" id="{4C6EB20B-96CA-4BB9-A331-DFEE45722895}"/>
              </a:ext>
            </a:extLst>
          </p:cNvPr>
          <p:cNvSpPr>
            <a:spLocks xmlns:a="http://schemas.openxmlformats.org/drawingml/2006/main" noGrp="1"/>
          </p:cNvSpPr>
          <p:nvPr/>
        </p:nvSpPr>
        <p:spPr>
          <a:xfrm xmlns:a="http://schemas.openxmlformats.org/drawingml/2006/main">
            <a:off x="895350" y="3409950"/>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Compare</a:t>
            </a:r>
          </a:p>
        </p:txBody>
      </p:sp>
      <p:sp>
        <p:nvSpPr>
          <p:cNvPr id="10" name="workflow-body-0">
            <a:extLst xmlns:a="http://schemas.openxmlformats.org/drawingml/2006/main">
              <a:ext uri="{FF2B5EF4-FFF2-40B4-BE49-F238E27FC236}">
                <a16:creationId xmlns:a16="http://schemas.microsoft.com/office/drawing/2014/main" id="{F83343DE-E675-4661-93E0-276A64969149}"/>
              </a:ext>
            </a:extLst>
          </p:cNvPr>
          <p:cNvSpPr>
            <a:spLocks xmlns:a="http://schemas.openxmlformats.org/drawingml/2006/main" noGrp="1"/>
          </p:cNvSpPr>
          <p:nvPr/>
        </p:nvSpPr>
        <p:spPr>
          <a:xfrm xmlns:a="http://schemas.openxmlformats.org/drawingml/2006/main">
            <a:off x="895350" y="4248150"/>
            <a:ext cx="20574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Review energy trends, weather, occupancy and schedules.</a:t>
            </a:r>
          </a:p>
        </p:txBody>
      </p:sp>
      <p:sp>
        <p:nvSpPr>
          <p:cNvPr id="11" name="workflow-node-1">
            <a:extLst xmlns:a="http://schemas.openxmlformats.org/drawingml/2006/main">
              <a:ext uri="{FF2B5EF4-FFF2-40B4-BE49-F238E27FC236}">
                <a16:creationId xmlns:a16="http://schemas.microsoft.com/office/drawing/2014/main" id="{F0BC62A6-5672-42EB-A568-D205217FE8F8}"/>
              </a:ext>
            </a:extLst>
          </p:cNvPr>
          <p:cNvSpPr>
            <a:spLocks xmlns:a="http://schemas.openxmlformats.org/drawingml/2006/main" noGrp="1"/>
          </p:cNvSpPr>
          <p:nvPr/>
        </p:nvSpPr>
        <p:spPr>
          <a:xfrm xmlns:a="http://schemas.openxmlformats.org/drawingml/2006/main">
            <a:off x="3467100" y="3190875"/>
            <a:ext cx="2476500" cy="262890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2" name="workflow-heading-1">
            <a:extLst xmlns:a="http://schemas.openxmlformats.org/drawingml/2006/main">
              <a:ext uri="{FF2B5EF4-FFF2-40B4-BE49-F238E27FC236}">
                <a16:creationId xmlns:a16="http://schemas.microsoft.com/office/drawing/2014/main" id="{3698703C-0C14-4150-8187-A0E911E1958B}"/>
              </a:ext>
            </a:extLst>
          </p:cNvPr>
          <p:cNvSpPr>
            <a:spLocks xmlns:a="http://schemas.openxmlformats.org/drawingml/2006/main" noGrp="1"/>
          </p:cNvSpPr>
          <p:nvPr/>
        </p:nvSpPr>
        <p:spPr>
          <a:xfrm xmlns:a="http://schemas.openxmlformats.org/drawingml/2006/main">
            <a:off x="3676650" y="3409950"/>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Investigate</a:t>
            </a:r>
          </a:p>
        </p:txBody>
      </p:sp>
      <p:sp>
        <p:nvSpPr>
          <p:cNvPr id="13" name="workflow-body-1">
            <a:extLst xmlns:a="http://schemas.openxmlformats.org/drawingml/2006/main">
              <a:ext uri="{FF2B5EF4-FFF2-40B4-BE49-F238E27FC236}">
                <a16:creationId xmlns:a16="http://schemas.microsoft.com/office/drawing/2014/main" id="{7847639B-8BF0-4E4F-8C93-F21F091437F7}"/>
              </a:ext>
            </a:extLst>
          </p:cNvPr>
          <p:cNvSpPr>
            <a:spLocks xmlns:a="http://schemas.openxmlformats.org/drawingml/2006/main" noGrp="1"/>
          </p:cNvSpPr>
          <p:nvPr/>
        </p:nvSpPr>
        <p:spPr>
          <a:xfrm xmlns:a="http://schemas.openxmlformats.org/drawingml/2006/main">
            <a:off x="3676650" y="4248150"/>
            <a:ext cx="20574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Use engineering rules and analytical models to test likely causes.</a:t>
            </a:r>
          </a:p>
        </p:txBody>
      </p:sp>
      <p:sp>
        <p:nvSpPr>
          <p:cNvPr id="14" name="workflow-node-2">
            <a:extLst xmlns:a="http://schemas.openxmlformats.org/drawingml/2006/main">
              <a:ext uri="{FF2B5EF4-FFF2-40B4-BE49-F238E27FC236}">
                <a16:creationId xmlns:a16="http://schemas.microsoft.com/office/drawing/2014/main" id="{FA4B9EDC-5A4A-4938-8C84-E650CA5AD0A0}"/>
              </a:ext>
            </a:extLst>
          </p:cNvPr>
          <p:cNvSpPr>
            <a:spLocks xmlns:a="http://schemas.openxmlformats.org/drawingml/2006/main" noGrp="1"/>
          </p:cNvSpPr>
          <p:nvPr/>
        </p:nvSpPr>
        <p:spPr>
          <a:xfrm xmlns:a="http://schemas.openxmlformats.org/drawingml/2006/main">
            <a:off x="6248400" y="3190875"/>
            <a:ext cx="2476500" cy="262890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5" name="workflow-heading-2">
            <a:extLst xmlns:a="http://schemas.openxmlformats.org/drawingml/2006/main">
              <a:ext uri="{FF2B5EF4-FFF2-40B4-BE49-F238E27FC236}">
                <a16:creationId xmlns:a16="http://schemas.microsoft.com/office/drawing/2014/main" id="{FF716824-09A3-4D5B-BD99-4DB88332A404}"/>
              </a:ext>
            </a:extLst>
          </p:cNvPr>
          <p:cNvSpPr>
            <a:spLocks xmlns:a="http://schemas.openxmlformats.org/drawingml/2006/main" noGrp="1"/>
          </p:cNvSpPr>
          <p:nvPr/>
        </p:nvSpPr>
        <p:spPr>
          <a:xfrm xmlns:a="http://schemas.openxmlformats.org/drawingml/2006/main">
            <a:off x="6457950" y="3409950"/>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Act</a:t>
            </a:r>
          </a:p>
        </p:txBody>
      </p:sp>
      <p:sp>
        <p:nvSpPr>
          <p:cNvPr id="16" name="workflow-body-2">
            <a:extLst xmlns:a="http://schemas.openxmlformats.org/drawingml/2006/main">
              <a:ext uri="{FF2B5EF4-FFF2-40B4-BE49-F238E27FC236}">
                <a16:creationId xmlns:a16="http://schemas.microsoft.com/office/drawing/2014/main" id="{DC0737E7-4CE4-47B7-BECE-2D93B4164363}"/>
              </a:ext>
            </a:extLst>
          </p:cNvPr>
          <p:cNvSpPr>
            <a:spLocks xmlns:a="http://schemas.openxmlformats.org/drawingml/2006/main" noGrp="1"/>
          </p:cNvSpPr>
          <p:nvPr/>
        </p:nvSpPr>
        <p:spPr>
          <a:xfrm xmlns:a="http://schemas.openxmlformats.org/drawingml/2006/main">
            <a:off x="6457950" y="4248150"/>
            <a:ext cx="20574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Prepare a prioritized operating or engineering recommendation.</a:t>
            </a:r>
          </a:p>
        </p:txBody>
      </p:sp>
      <p:sp>
        <p:nvSpPr>
          <p:cNvPr id="17" name="workflow-node-3">
            <a:extLst xmlns:a="http://schemas.openxmlformats.org/drawingml/2006/main">
              <a:ext uri="{FF2B5EF4-FFF2-40B4-BE49-F238E27FC236}">
                <a16:creationId xmlns:a16="http://schemas.microsoft.com/office/drawing/2014/main" id="{E294263B-B09D-4051-813B-1FCD127A0AE5}"/>
              </a:ext>
            </a:extLst>
          </p:cNvPr>
          <p:cNvSpPr>
            <a:spLocks xmlns:a="http://schemas.openxmlformats.org/drawingml/2006/main" noGrp="1"/>
          </p:cNvSpPr>
          <p:nvPr/>
        </p:nvSpPr>
        <p:spPr>
          <a:xfrm xmlns:a="http://schemas.openxmlformats.org/drawingml/2006/main">
            <a:off x="9029700" y="3190875"/>
            <a:ext cx="2476500" cy="262890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8" name="workflow-heading-3">
            <a:extLst xmlns:a="http://schemas.openxmlformats.org/drawingml/2006/main">
              <a:ext uri="{FF2B5EF4-FFF2-40B4-BE49-F238E27FC236}">
                <a16:creationId xmlns:a16="http://schemas.microsoft.com/office/drawing/2014/main" id="{E9926664-441C-4A23-93C6-5C032EF0E1BE}"/>
              </a:ext>
            </a:extLst>
          </p:cNvPr>
          <p:cNvSpPr>
            <a:spLocks xmlns:a="http://schemas.openxmlformats.org/drawingml/2006/main" noGrp="1"/>
          </p:cNvSpPr>
          <p:nvPr/>
        </p:nvSpPr>
        <p:spPr>
          <a:xfrm xmlns:a="http://schemas.openxmlformats.org/drawingml/2006/main">
            <a:off x="9239250" y="3409950"/>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Verify</a:t>
            </a:r>
          </a:p>
        </p:txBody>
      </p:sp>
      <p:sp>
        <p:nvSpPr>
          <p:cNvPr id="19" name="workflow-body-3">
            <a:extLst xmlns:a="http://schemas.openxmlformats.org/drawingml/2006/main">
              <a:ext uri="{FF2B5EF4-FFF2-40B4-BE49-F238E27FC236}">
                <a16:creationId xmlns:a16="http://schemas.microsoft.com/office/drawing/2014/main" id="{1877ACA4-1E93-4FC9-AEEE-DF3A80A5AF7D}"/>
              </a:ext>
            </a:extLst>
          </p:cNvPr>
          <p:cNvSpPr>
            <a:spLocks xmlns:a="http://schemas.openxmlformats.org/drawingml/2006/main" noGrp="1"/>
          </p:cNvSpPr>
          <p:nvPr/>
        </p:nvSpPr>
        <p:spPr>
          <a:xfrm xmlns:a="http://schemas.openxmlformats.org/drawingml/2006/main">
            <a:off x="9239250" y="4248150"/>
            <a:ext cx="20574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Check the energy effect, indoor conditions and equipment operation.</a:t>
            </a:r>
          </a:p>
        </p:txBody>
      </p:sp>
      <p:sp>
        <p:nvSpPr>
          <p:cNvPr id="23" name="example-caption">
            <a:extLst xmlns:a="http://schemas.openxmlformats.org/drawingml/2006/main">
              <a:ext uri="{FF2B5EF4-FFF2-40B4-BE49-F238E27FC236}">
                <a16:creationId xmlns:a16="http://schemas.microsoft.com/office/drawing/2014/main" id="{6933B6A7-BD2B-48FD-81F9-44B8487B9B12}"/>
              </a:ext>
            </a:extLst>
          </p:cNvPr>
          <p:cNvSpPr>
            <a:spLocks xmlns:a="http://schemas.openxmlformats.org/drawingml/2006/main" noGrp="1"/>
          </p:cNvSpPr>
          <p:nvPr/>
        </p:nvSpPr>
        <p:spPr>
          <a:xfrm xmlns:a="http://schemas.openxmlformats.org/drawingml/2006/main">
            <a:off x="685800" y="5962650"/>
            <a:ext cx="108204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50" b="0">
                <a:solidFill>
                  <a:srgbClr val="52645B"/>
                </a:solidFill>
                <a:latin typeface="Arial"/>
                <a:ea typeface="Arial"/>
                <a:cs typeface="Arial"/>
              </a:defRPr>
            </a:defPPr>
          </a:lstStyle>
          <a:p xmlns:a="http://schemas.openxmlformats.org/drawingml/2006/main">
            <a:pPr algn="l">
              <a:lnSpc>
                <a:spcPct val="108000"/>
              </a:lnSpc>
              <a:buNone/>
              <a:defRPr sz="1350" b="0">
                <a:solidFill>
                  <a:srgbClr val="52645B"/>
                </a:solidFill>
                <a:latin typeface="Arial"/>
                <a:ea typeface="Arial"/>
                <a:cs typeface="Arial"/>
              </a:defRPr>
            </a:pPr>
            <a:r>
              <a:rPr sz="1350" b="0">
                <a:solidFill>
                  <a:srgbClr val="52645B"/>
                </a:solidFill>
                <a:latin typeface="Arial"/>
                <a:ea typeface="Arial"/>
                <a:cs typeface="Arial"/>
              </a:rPr>
              <a:t>Workflow example with illustrative operating data</a:t>
            </a:r>
          </a:p>
        </p:txBody>
      </p:sp>
    </p:spTree>
    <p:extLst>
      <p:ext uri="{BB962C8B-B14F-4D97-AF65-F5344CB8AC3E}">
        <p14:creationId xmlns:p14="http://schemas.microsoft.com/office/powerpoint/2010/main" val="17361611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59023ABF-1BCF-45D9-B407-6187EE1344D5}"/>
              </a:ext>
            </a:extLst>
          </p:cNvPr>
          <p:cNvPicPr>
            <a:picLocks xmlns:a="http://schemas.openxmlformats.org/drawingml/2006/main" noChangeAspect="1"/>
          </p:cNvPicPr>
          <p:nvPr/>
        </p:nvPicPr>
        <p:blipFill>
          <a:blip xmlns:r="http://schemas.openxmlformats.org/officeDocument/2006/relationships" xmlns:a="http://schemas.openxmlformats.org/drawingml/2006/main" r:embed="Raf96cd2c13e843eb"/>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40D08075-2537-492C-9692-97157942DD71}"/>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C51BB640-7B20-4E78-BABD-8770FDF09F08}"/>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87715321-DDC1-43F8-8C84-27F54CFDCD4B}"/>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Engineering turns insight into site improvement</a:t>
            </a:r>
          </a:p>
        </p:txBody>
      </p:sp>
      <p:sp>
        <p:nvSpPr>
          <p:cNvPr id="5" name="subtitle">
            <a:extLst xmlns:a="http://schemas.openxmlformats.org/drawingml/2006/main">
              <a:ext uri="{FF2B5EF4-FFF2-40B4-BE49-F238E27FC236}">
                <a16:creationId xmlns:a16="http://schemas.microsoft.com/office/drawing/2014/main" id="{21B84C43-1764-4777-8DFF-3D7A10656FFC}"/>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Choose the measures that address the actual cause of waste.</a:t>
            </a:r>
          </a:p>
        </p:txBody>
      </p:sp>
      <p:sp>
        <p:nvSpPr>
          <p:cNvPr id="6" name="footer">
            <a:extLst xmlns:a="http://schemas.openxmlformats.org/drawingml/2006/main">
              <a:ext uri="{FF2B5EF4-FFF2-40B4-BE49-F238E27FC236}">
                <a16:creationId xmlns:a16="http://schemas.microsoft.com/office/drawing/2014/main" id="{3BC13D2D-1C45-47D5-9677-D6CDD7998B3D}"/>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a:t>
            </a:r>
          </a:p>
        </p:txBody>
      </p:sp>
      <p:sp>
        <p:nvSpPr>
          <p:cNvPr id="7" name="page">
            <a:extLst xmlns:a="http://schemas.openxmlformats.org/drawingml/2006/main">
              <a:ext uri="{FF2B5EF4-FFF2-40B4-BE49-F238E27FC236}">
                <a16:creationId xmlns:a16="http://schemas.microsoft.com/office/drawing/2014/main" id="{50A7F770-88EA-43DA-B6C2-4B39FCBFD4C3}"/>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07</a:t>
            </a:r>
          </a:p>
        </p:txBody>
      </p:sp>
      <p:pic>
        <p:nvPicPr>
          <p:cNvPr id="8" name="">
            <a:extLst xmlns:a="http://schemas.openxmlformats.org/drawingml/2006/main">
              <a:ext uri="{FF2B5EF4-FFF2-40B4-BE49-F238E27FC236}">
                <a16:creationId xmlns:a16="http://schemas.microsoft.com/office/drawing/2014/main" id="{E648F520-2530-4B3B-B024-56B5C94F6AAE}"/>
              </a:ext>
            </a:extLst>
          </p:cNvPr>
          <p:cNvPicPr>
            <a:picLocks xmlns:a="http://schemas.openxmlformats.org/drawingml/2006/main" noChangeAspect="1"/>
          </p:cNvPicPr>
          <p:nvPr/>
        </p:nvPicPr>
        <p:blipFill>
          <a:blip xmlns:r="http://schemas.openxmlformats.org/officeDocument/2006/relationships" xmlns:a="http://schemas.openxmlformats.org/drawingml/2006/main" r:embed="R3115cfec17dd4b47"/>
          <a:srcRect xmlns:a="http://schemas.openxmlformats.org/drawingml/2006/main" l="0" t="3343" r="0" b="3343"/>
          <a:stretch xmlns:a="http://schemas.openxmlformats.org/drawingml/2006/main">
            <a:fillRect l="0" t="0" r="0" b="0"/>
          </a:stretch>
        </p:blipFill>
        <p:spPr>
          <a:xfrm xmlns:a="http://schemas.openxmlformats.org/drawingml/2006/main">
            <a:off x="6362700" y="3028950"/>
            <a:ext cx="5143500" cy="2771775"/>
          </a:xfrm>
          <a:prstGeom xmlns:a="http://schemas.openxmlformats.org/drawingml/2006/main" prst="rect">
            <a:avLst/>
          </a:prstGeom>
        </p:spPr>
      </p:pic>
      <p:sp>
        <p:nvSpPr>
          <p:cNvPr id="9" name="body">
            <a:extLst xmlns:a="http://schemas.openxmlformats.org/drawingml/2006/main">
              <a:ext uri="{FF2B5EF4-FFF2-40B4-BE49-F238E27FC236}">
                <a16:creationId xmlns:a16="http://schemas.microsoft.com/office/drawing/2014/main" id="{52859B7A-899C-4A23-AEDD-7B029BA173AA}"/>
              </a:ext>
            </a:extLst>
          </p:cNvPr>
          <p:cNvSpPr>
            <a:spLocks xmlns:a="http://schemas.openxmlformats.org/drawingml/2006/main" noGrp="1"/>
          </p:cNvSpPr>
          <p:nvPr/>
        </p:nvSpPr>
        <p:spPr>
          <a:xfrm xmlns:a="http://schemas.openxmlformats.org/drawingml/2006/main">
            <a:off x="685800" y="2952750"/>
            <a:ext cx="523875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Improve operation</a:t>
            </a:r>
          </a:p>
        </p:txBody>
      </p:sp>
      <p:sp>
        <p:nvSpPr>
          <p:cNvPr id="10" name="body">
            <a:extLst xmlns:a="http://schemas.openxmlformats.org/drawingml/2006/main">
              <a:ext uri="{FF2B5EF4-FFF2-40B4-BE49-F238E27FC236}">
                <a16:creationId xmlns:a16="http://schemas.microsoft.com/office/drawing/2014/main" id="{5EC134C1-8DA0-4007-807C-B388195C12DF}"/>
              </a:ext>
            </a:extLst>
          </p:cNvPr>
          <p:cNvSpPr>
            <a:spLocks xmlns:a="http://schemas.openxmlformats.org/drawingml/2006/main" noGrp="1"/>
          </p:cNvSpPr>
          <p:nvPr/>
        </p:nvSpPr>
        <p:spPr>
          <a:xfrm xmlns:a="http://schemas.openxmlformats.org/drawingml/2006/main">
            <a:off x="685800" y="3352800"/>
            <a:ext cx="5219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Schedules, staging, setpoints, balancing and commissioning.</a:t>
            </a:r>
          </a:p>
        </p:txBody>
      </p:sp>
      <p:sp>
        <p:nvSpPr>
          <p:cNvPr id="11" name="body">
            <a:extLst xmlns:a="http://schemas.openxmlformats.org/drawingml/2006/main">
              <a:ext uri="{FF2B5EF4-FFF2-40B4-BE49-F238E27FC236}">
                <a16:creationId xmlns:a16="http://schemas.microsoft.com/office/drawing/2014/main" id="{2477A6FD-AED3-44F0-9B0C-EE78A943C3F4}"/>
              </a:ext>
            </a:extLst>
          </p:cNvPr>
          <p:cNvSpPr>
            <a:spLocks xmlns:a="http://schemas.openxmlformats.org/drawingml/2006/main" noGrp="1"/>
          </p:cNvSpPr>
          <p:nvPr/>
        </p:nvSpPr>
        <p:spPr>
          <a:xfrm xmlns:a="http://schemas.openxmlformats.org/drawingml/2006/main">
            <a:off x="685800" y="3971925"/>
            <a:ext cx="523875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Improve equipment</a:t>
            </a:r>
          </a:p>
        </p:txBody>
      </p:sp>
      <p:sp>
        <p:nvSpPr>
          <p:cNvPr id="12" name="body">
            <a:extLst xmlns:a="http://schemas.openxmlformats.org/drawingml/2006/main">
              <a:ext uri="{FF2B5EF4-FFF2-40B4-BE49-F238E27FC236}">
                <a16:creationId xmlns:a16="http://schemas.microsoft.com/office/drawing/2014/main" id="{93B74A37-15C0-4250-854C-FF7687A7CA6E}"/>
              </a:ext>
            </a:extLst>
          </p:cNvPr>
          <p:cNvSpPr>
            <a:spLocks xmlns:a="http://schemas.openxmlformats.org/drawingml/2006/main" noGrp="1"/>
          </p:cNvSpPr>
          <p:nvPr/>
        </p:nvSpPr>
        <p:spPr>
          <a:xfrm xmlns:a="http://schemas.openxmlformats.org/drawingml/2006/main">
            <a:off x="685800" y="4371975"/>
            <a:ext cx="5219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Chiller and plant upgrades, variable-speed drives, metering and controls.</a:t>
            </a:r>
          </a:p>
        </p:txBody>
      </p:sp>
      <p:sp>
        <p:nvSpPr>
          <p:cNvPr id="13" name="body">
            <a:extLst xmlns:a="http://schemas.openxmlformats.org/drawingml/2006/main">
              <a:ext uri="{FF2B5EF4-FFF2-40B4-BE49-F238E27FC236}">
                <a16:creationId xmlns:a16="http://schemas.microsoft.com/office/drawing/2014/main" id="{052BC006-D02E-4FA5-9D03-01EE2FB1F1FC}"/>
              </a:ext>
            </a:extLst>
          </p:cNvPr>
          <p:cNvSpPr>
            <a:spLocks xmlns:a="http://schemas.openxmlformats.org/drawingml/2006/main" noGrp="1"/>
          </p:cNvSpPr>
          <p:nvPr/>
        </p:nvSpPr>
        <p:spPr>
          <a:xfrm xmlns:a="http://schemas.openxmlformats.org/drawingml/2006/main">
            <a:off x="685800" y="4991100"/>
            <a:ext cx="523875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Improve the building</a:t>
            </a:r>
          </a:p>
        </p:txBody>
      </p:sp>
      <p:sp>
        <p:nvSpPr>
          <p:cNvPr id="14" name="body">
            <a:extLst xmlns:a="http://schemas.openxmlformats.org/drawingml/2006/main">
              <a:ext uri="{FF2B5EF4-FFF2-40B4-BE49-F238E27FC236}">
                <a16:creationId xmlns:a16="http://schemas.microsoft.com/office/drawing/2014/main" id="{8F5DE71C-EE8B-4B71-803A-A2FF6F7AE4D7}"/>
              </a:ext>
            </a:extLst>
          </p:cNvPr>
          <p:cNvSpPr>
            <a:spLocks xmlns:a="http://schemas.openxmlformats.org/drawingml/2006/main" noGrp="1"/>
          </p:cNvSpPr>
          <p:nvPr/>
        </p:nvSpPr>
        <p:spPr>
          <a:xfrm xmlns:a="http://schemas.openxmlformats.org/drawingml/2006/main">
            <a:off x="685800" y="5391150"/>
            <a:ext cx="5219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Insulation, envelope improvements and other suitable technologies.</a:t>
            </a:r>
          </a:p>
        </p:txBody>
      </p:sp>
      <p:sp>
        <p:nvSpPr>
          <p:cNvPr id="15" name="field-caption">
            <a:extLst xmlns:a="http://schemas.openxmlformats.org/drawingml/2006/main">
              <a:ext uri="{FF2B5EF4-FFF2-40B4-BE49-F238E27FC236}">
                <a16:creationId xmlns:a16="http://schemas.microsoft.com/office/drawing/2014/main" id="{B4211A09-855E-4337-B5FE-53235D31F306}"/>
              </a:ext>
            </a:extLst>
          </p:cNvPr>
          <p:cNvSpPr>
            <a:spLocks xmlns:a="http://schemas.openxmlformats.org/drawingml/2006/main" noGrp="1"/>
          </p:cNvSpPr>
          <p:nvPr/>
        </p:nvSpPr>
        <p:spPr>
          <a:xfrm xmlns:a="http://schemas.openxmlformats.org/drawingml/2006/main">
            <a:off x="6429375" y="5876925"/>
            <a:ext cx="49434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0">
                <a:solidFill>
                  <a:srgbClr val="52645B"/>
                </a:solidFill>
                <a:latin typeface="Arial"/>
                <a:ea typeface="Arial"/>
                <a:cs typeface="Arial"/>
              </a:defRPr>
            </a:defPPr>
          </a:lstStyle>
          <a:p xmlns:a="http://schemas.openxmlformats.org/drawingml/2006/main">
            <a:pPr algn="l">
              <a:lnSpc>
                <a:spcPct val="108000"/>
              </a:lnSpc>
              <a:buNone/>
              <a:defRPr sz="1275" b="0">
                <a:solidFill>
                  <a:srgbClr val="52645B"/>
                </a:solidFill>
                <a:latin typeface="Arial"/>
                <a:ea typeface="Arial"/>
                <a:cs typeface="Arial"/>
              </a:defRPr>
            </a:pPr>
            <a:r>
              <a:rPr sz="1275" b="0">
                <a:solidFill>
                  <a:srgbClr val="52645B"/>
                </a:solidFill>
                <a:latin typeface="Arial"/>
                <a:ea typeface="Arial"/>
                <a:cs typeface="Arial"/>
              </a:rPr>
              <a:t>Cooling-system fieldwork</a:t>
            </a:r>
          </a:p>
        </p:txBody>
      </p:sp>
    </p:spTree>
    <p:extLst>
      <p:ext uri="{BB962C8B-B14F-4D97-AF65-F5344CB8AC3E}">
        <p14:creationId xmlns:p14="http://schemas.microsoft.com/office/powerpoint/2010/main" val="28470441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B732FB1D-5BBE-40E8-B190-97A97A54E3C0}"/>
              </a:ext>
            </a:extLst>
          </p:cNvPr>
          <p:cNvPicPr>
            <a:picLocks xmlns:a="http://schemas.openxmlformats.org/drawingml/2006/main" noChangeAspect="1"/>
          </p:cNvPicPr>
          <p:nvPr/>
        </p:nvPicPr>
        <p:blipFill>
          <a:blip xmlns:r="http://schemas.openxmlformats.org/officeDocument/2006/relationships" xmlns:a="http://schemas.openxmlformats.org/drawingml/2006/main" r:embed="R7c85c1c88083430a"/>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CB9DD0F7-4945-4ED3-8887-4E55C9128A55}"/>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936F18D1-6934-4709-844B-21B8E9FE4B61}"/>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4BB0ECB7-08AD-4A31-8BD6-64DAD6046247}"/>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Manage energy, indoor conditions and availability together</a:t>
            </a:r>
          </a:p>
        </p:txBody>
      </p:sp>
      <p:sp>
        <p:nvSpPr>
          <p:cNvPr id="5" name="subtitle">
            <a:extLst xmlns:a="http://schemas.openxmlformats.org/drawingml/2006/main">
              <a:ext uri="{FF2B5EF4-FFF2-40B4-BE49-F238E27FC236}">
                <a16:creationId xmlns:a16="http://schemas.microsoft.com/office/drawing/2014/main" id="{5C81B3AD-B835-404D-BFEA-153FA7CCA51B}"/>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Measurement and Verification (M&amp;V) makes the performance story traceable.</a:t>
            </a:r>
          </a:p>
        </p:txBody>
      </p:sp>
      <p:sp>
        <p:nvSpPr>
          <p:cNvPr id="6" name="footer">
            <a:extLst xmlns:a="http://schemas.openxmlformats.org/drawingml/2006/main">
              <a:ext uri="{FF2B5EF4-FFF2-40B4-BE49-F238E27FC236}">
                <a16:creationId xmlns:a16="http://schemas.microsoft.com/office/drawing/2014/main" id="{7F83A814-1EF2-4C3D-8BEC-CD0EEA465D64}"/>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a:t>
            </a:r>
          </a:p>
        </p:txBody>
      </p:sp>
      <p:sp>
        <p:nvSpPr>
          <p:cNvPr id="7" name="page">
            <a:extLst xmlns:a="http://schemas.openxmlformats.org/drawingml/2006/main">
              <a:ext uri="{FF2B5EF4-FFF2-40B4-BE49-F238E27FC236}">
                <a16:creationId xmlns:a16="http://schemas.microsoft.com/office/drawing/2014/main" id="{D36D9758-535C-40D0-B190-1F726D0CC49A}"/>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08</a:t>
            </a:r>
          </a:p>
        </p:txBody>
      </p:sp>
      <p:sp>
        <p:nvSpPr>
          <p:cNvPr id="8" name="sla-index-0">
            <a:extLst xmlns:a="http://schemas.openxmlformats.org/drawingml/2006/main">
              <a:ext uri="{FF2B5EF4-FFF2-40B4-BE49-F238E27FC236}">
                <a16:creationId xmlns:a16="http://schemas.microsoft.com/office/drawing/2014/main" id="{A24F8225-A47B-4FE6-BE70-18E1CEECDE95}"/>
              </a:ext>
            </a:extLst>
          </p:cNvPr>
          <p:cNvSpPr>
            <a:spLocks xmlns:a="http://schemas.openxmlformats.org/drawingml/2006/main" noGrp="1"/>
          </p:cNvSpPr>
          <p:nvPr/>
        </p:nvSpPr>
        <p:spPr>
          <a:xfrm xmlns:a="http://schemas.openxmlformats.org/drawingml/2006/main">
            <a:off x="685800" y="3028950"/>
            <a:ext cx="647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00" b="1">
                <a:solidFill>
                  <a:srgbClr val="5C9952"/>
                </a:solidFill>
                <a:latin typeface="Arial"/>
                <a:ea typeface="Arial"/>
                <a:cs typeface="Arial"/>
              </a:defRPr>
            </a:defPPr>
          </a:lstStyle>
          <a:p xmlns:a="http://schemas.openxmlformats.org/drawingml/2006/main">
            <a:pPr algn="l">
              <a:lnSpc>
                <a:spcPct val="108000"/>
              </a:lnSpc>
              <a:buNone/>
              <a:defRPr sz="3000" b="1">
                <a:solidFill>
                  <a:srgbClr val="5C9952"/>
                </a:solidFill>
                <a:latin typeface="Arial"/>
                <a:ea typeface="Arial"/>
                <a:cs typeface="Arial"/>
              </a:defRPr>
            </a:pPr>
            <a:r>
              <a:rPr sz="3000" b="1">
                <a:solidFill>
                  <a:srgbClr val="5C9952"/>
                </a:solidFill>
                <a:latin typeface="Arial"/>
                <a:ea typeface="Arial"/>
                <a:cs typeface="Arial"/>
              </a:rPr>
              <a:t>01</a:t>
            </a:r>
          </a:p>
        </p:txBody>
      </p:sp>
      <p:sp>
        <p:nvSpPr>
          <p:cNvPr id="9" name="sla-title-0">
            <a:extLst xmlns:a="http://schemas.openxmlformats.org/drawingml/2006/main">
              <a:ext uri="{FF2B5EF4-FFF2-40B4-BE49-F238E27FC236}">
                <a16:creationId xmlns:a16="http://schemas.microsoft.com/office/drawing/2014/main" id="{F74F94E4-A31F-4B7F-ACF5-FF0A4307041C}"/>
              </a:ext>
            </a:extLst>
          </p:cNvPr>
          <p:cNvSpPr>
            <a:spLocks xmlns:a="http://schemas.openxmlformats.org/drawingml/2006/main" noGrp="1"/>
          </p:cNvSpPr>
          <p:nvPr/>
        </p:nvSpPr>
        <p:spPr>
          <a:xfrm xmlns:a="http://schemas.openxmlformats.org/drawingml/2006/main">
            <a:off x="1600200" y="3057525"/>
            <a:ext cx="4476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Energy &amp; Water Performance</a:t>
            </a:r>
          </a:p>
        </p:txBody>
      </p:sp>
      <p:sp>
        <p:nvSpPr>
          <p:cNvPr id="10" name="sla-definition-0">
            <a:extLst xmlns:a="http://schemas.openxmlformats.org/drawingml/2006/main">
              <a:ext uri="{FF2B5EF4-FFF2-40B4-BE49-F238E27FC236}">
                <a16:creationId xmlns:a16="http://schemas.microsoft.com/office/drawing/2014/main" id="{61234A9F-0DB1-4A8E-A3B3-32D25EFF78D0}"/>
              </a:ext>
            </a:extLst>
          </p:cNvPr>
          <p:cNvSpPr>
            <a:spLocks xmlns:a="http://schemas.openxmlformats.org/drawingml/2006/main" noGrp="1"/>
          </p:cNvSpPr>
          <p:nvPr/>
        </p:nvSpPr>
        <p:spPr>
          <a:xfrm xmlns:a="http://schemas.openxmlformats.org/drawingml/2006/main">
            <a:off x="6591300" y="3086100"/>
            <a:ext cx="4867275"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Track normalized consumption and agreed resource outcomes.</a:t>
            </a:r>
          </a:p>
        </p:txBody>
      </p:sp>
      <p:sp>
        <p:nvSpPr>
          <p:cNvPr id="11" name="sla-index-1">
            <a:extLst xmlns:a="http://schemas.openxmlformats.org/drawingml/2006/main">
              <a:ext uri="{FF2B5EF4-FFF2-40B4-BE49-F238E27FC236}">
                <a16:creationId xmlns:a16="http://schemas.microsoft.com/office/drawing/2014/main" id="{53D04102-EC31-450B-9B6E-356C540EE4DE}"/>
              </a:ext>
            </a:extLst>
          </p:cNvPr>
          <p:cNvSpPr>
            <a:spLocks xmlns:a="http://schemas.openxmlformats.org/drawingml/2006/main" noGrp="1"/>
          </p:cNvSpPr>
          <p:nvPr/>
        </p:nvSpPr>
        <p:spPr>
          <a:xfrm xmlns:a="http://schemas.openxmlformats.org/drawingml/2006/main">
            <a:off x="685800" y="3924300"/>
            <a:ext cx="647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00" b="1">
                <a:solidFill>
                  <a:srgbClr val="5C9952"/>
                </a:solidFill>
                <a:latin typeface="Arial"/>
                <a:ea typeface="Arial"/>
                <a:cs typeface="Arial"/>
              </a:defRPr>
            </a:defPPr>
          </a:lstStyle>
          <a:p xmlns:a="http://schemas.openxmlformats.org/drawingml/2006/main">
            <a:pPr algn="l">
              <a:lnSpc>
                <a:spcPct val="108000"/>
              </a:lnSpc>
              <a:buNone/>
              <a:defRPr sz="3000" b="1">
                <a:solidFill>
                  <a:srgbClr val="5C9952"/>
                </a:solidFill>
                <a:latin typeface="Arial"/>
                <a:ea typeface="Arial"/>
                <a:cs typeface="Arial"/>
              </a:defRPr>
            </a:pPr>
            <a:r>
              <a:rPr sz="3000" b="1">
                <a:solidFill>
                  <a:srgbClr val="5C9952"/>
                </a:solidFill>
                <a:latin typeface="Arial"/>
                <a:ea typeface="Arial"/>
                <a:cs typeface="Arial"/>
              </a:rPr>
              <a:t>02</a:t>
            </a:r>
          </a:p>
        </p:txBody>
      </p:sp>
      <p:sp>
        <p:nvSpPr>
          <p:cNvPr id="12" name="sla-title-1">
            <a:extLst xmlns:a="http://schemas.openxmlformats.org/drawingml/2006/main">
              <a:ext uri="{FF2B5EF4-FFF2-40B4-BE49-F238E27FC236}">
                <a16:creationId xmlns:a16="http://schemas.microsoft.com/office/drawing/2014/main" id="{DB606523-7A9D-4AA3-BFBD-C6DD85C029D2}"/>
              </a:ext>
            </a:extLst>
          </p:cNvPr>
          <p:cNvSpPr>
            <a:spLocks xmlns:a="http://schemas.openxmlformats.org/drawingml/2006/main" noGrp="1"/>
          </p:cNvSpPr>
          <p:nvPr/>
        </p:nvSpPr>
        <p:spPr>
          <a:xfrm xmlns:a="http://schemas.openxmlformats.org/drawingml/2006/main">
            <a:off x="1600200" y="3952875"/>
            <a:ext cx="4476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Indoor Environment</a:t>
            </a:r>
          </a:p>
        </p:txBody>
      </p:sp>
      <p:sp>
        <p:nvSpPr>
          <p:cNvPr id="13" name="sla-definition-1">
            <a:extLst xmlns:a="http://schemas.openxmlformats.org/drawingml/2006/main">
              <a:ext uri="{FF2B5EF4-FFF2-40B4-BE49-F238E27FC236}">
                <a16:creationId xmlns:a16="http://schemas.microsoft.com/office/drawing/2014/main" id="{8A43175D-5EAF-41C6-9FA1-8792C54A42AB}"/>
              </a:ext>
            </a:extLst>
          </p:cNvPr>
          <p:cNvSpPr>
            <a:spLocks xmlns:a="http://schemas.openxmlformats.org/drawingml/2006/main" noGrp="1"/>
          </p:cNvSpPr>
          <p:nvPr/>
        </p:nvSpPr>
        <p:spPr>
          <a:xfrm xmlns:a="http://schemas.openxmlformats.org/drawingml/2006/main">
            <a:off x="6591300" y="3981450"/>
            <a:ext cx="4867275"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Monitor the agreed comfort and environmental conditions.</a:t>
            </a:r>
          </a:p>
        </p:txBody>
      </p:sp>
      <p:sp>
        <p:nvSpPr>
          <p:cNvPr id="14" name="sla-index-2">
            <a:extLst xmlns:a="http://schemas.openxmlformats.org/drawingml/2006/main">
              <a:ext uri="{FF2B5EF4-FFF2-40B4-BE49-F238E27FC236}">
                <a16:creationId xmlns:a16="http://schemas.microsoft.com/office/drawing/2014/main" id="{6F7CAB1F-E1E1-4D8C-9F3B-610C72860983}"/>
              </a:ext>
            </a:extLst>
          </p:cNvPr>
          <p:cNvSpPr>
            <a:spLocks xmlns:a="http://schemas.openxmlformats.org/drawingml/2006/main" noGrp="1"/>
          </p:cNvSpPr>
          <p:nvPr/>
        </p:nvSpPr>
        <p:spPr>
          <a:xfrm xmlns:a="http://schemas.openxmlformats.org/drawingml/2006/main">
            <a:off x="685800" y="4819650"/>
            <a:ext cx="647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00" b="1">
                <a:solidFill>
                  <a:srgbClr val="5C9952"/>
                </a:solidFill>
                <a:latin typeface="Arial"/>
                <a:ea typeface="Arial"/>
                <a:cs typeface="Arial"/>
              </a:defRPr>
            </a:defPPr>
          </a:lstStyle>
          <a:p xmlns:a="http://schemas.openxmlformats.org/drawingml/2006/main">
            <a:pPr algn="l">
              <a:lnSpc>
                <a:spcPct val="108000"/>
              </a:lnSpc>
              <a:buNone/>
              <a:defRPr sz="3000" b="1">
                <a:solidFill>
                  <a:srgbClr val="5C9952"/>
                </a:solidFill>
                <a:latin typeface="Arial"/>
                <a:ea typeface="Arial"/>
                <a:cs typeface="Arial"/>
              </a:defRPr>
            </a:pPr>
            <a:r>
              <a:rPr sz="3000" b="1">
                <a:solidFill>
                  <a:srgbClr val="5C9952"/>
                </a:solidFill>
                <a:latin typeface="Arial"/>
                <a:ea typeface="Arial"/>
                <a:cs typeface="Arial"/>
              </a:rPr>
              <a:t>03</a:t>
            </a:r>
          </a:p>
        </p:txBody>
      </p:sp>
      <p:sp>
        <p:nvSpPr>
          <p:cNvPr id="15" name="sla-title-2">
            <a:extLst xmlns:a="http://schemas.openxmlformats.org/drawingml/2006/main">
              <a:ext uri="{FF2B5EF4-FFF2-40B4-BE49-F238E27FC236}">
                <a16:creationId xmlns:a16="http://schemas.microsoft.com/office/drawing/2014/main" id="{188E81EF-D8EA-454B-B9C0-5862B3C3B1C8}"/>
              </a:ext>
            </a:extLst>
          </p:cNvPr>
          <p:cNvSpPr>
            <a:spLocks xmlns:a="http://schemas.openxmlformats.org/drawingml/2006/main" noGrp="1"/>
          </p:cNvSpPr>
          <p:nvPr/>
        </p:nvSpPr>
        <p:spPr>
          <a:xfrm xmlns:a="http://schemas.openxmlformats.org/drawingml/2006/main">
            <a:off x="1600200" y="4848225"/>
            <a:ext cx="4476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Contracted Equipment Availability</a:t>
            </a:r>
          </a:p>
        </p:txBody>
      </p:sp>
      <p:sp>
        <p:nvSpPr>
          <p:cNvPr id="16" name="sla-definition-2">
            <a:extLst xmlns:a="http://schemas.openxmlformats.org/drawingml/2006/main">
              <a:ext uri="{FF2B5EF4-FFF2-40B4-BE49-F238E27FC236}">
                <a16:creationId xmlns:a16="http://schemas.microsoft.com/office/drawing/2014/main" id="{477F4224-A067-4194-9AAA-2BB8BA853416}"/>
              </a:ext>
            </a:extLst>
          </p:cNvPr>
          <p:cNvSpPr>
            <a:spLocks xmlns:a="http://schemas.openxmlformats.org/drawingml/2006/main" noGrp="1"/>
          </p:cNvSpPr>
          <p:nvPr/>
        </p:nvSpPr>
        <p:spPr>
          <a:xfrm xmlns:a="http://schemas.openxmlformats.org/drawingml/2006/main">
            <a:off x="6591300" y="4876800"/>
            <a:ext cx="4867275"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Track the availability of equipment included in the service.</a:t>
            </a:r>
          </a:p>
        </p:txBody>
      </p:sp>
      <p:sp>
        <p:nvSpPr>
          <p:cNvPr id="17" name="closing">
            <a:extLst xmlns:a="http://schemas.openxmlformats.org/drawingml/2006/main">
              <a:ext uri="{FF2B5EF4-FFF2-40B4-BE49-F238E27FC236}">
                <a16:creationId xmlns:a16="http://schemas.microsoft.com/office/drawing/2014/main" id="{BE03BB76-96FC-492B-AC0D-AD87B8FCA5ED}"/>
              </a:ext>
            </a:extLst>
          </p:cNvPr>
          <p:cNvSpPr>
            <a:spLocks xmlns:a="http://schemas.openxmlformats.org/drawingml/2006/main" noGrp="1"/>
          </p:cNvSpPr>
          <p:nvPr/>
        </p:nvSpPr>
        <p:spPr>
          <a:xfrm xmlns:a="http://schemas.openxmlformats.org/drawingml/2006/main">
            <a:off x="685800" y="5895975"/>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Agree the boundary and baseline. Record changes. Review the result.</a:t>
            </a:r>
          </a:p>
        </p:txBody>
      </p:sp>
    </p:spTree>
    <p:extLst>
      <p:ext uri="{BB962C8B-B14F-4D97-AF65-F5344CB8AC3E}">
        <p14:creationId xmlns:p14="http://schemas.microsoft.com/office/powerpoint/2010/main" val="139376142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2" name="">
            <a:extLst xmlns:a="http://schemas.openxmlformats.org/drawingml/2006/main">
              <a:ext uri="{FF2B5EF4-FFF2-40B4-BE49-F238E27FC236}">
                <a16:creationId xmlns:a16="http://schemas.microsoft.com/office/drawing/2014/main" id="{11E1B08D-3C9A-4C8D-BA46-7B0F9499B792}"/>
              </a:ext>
            </a:extLst>
          </p:cNvPr>
          <p:cNvCxnSpPr>
            <a:stCxn xmlns:a="http://schemas.openxmlformats.org/drawingml/2006/main" id="14" idx="3"/>
            <a:endCxn xmlns:a="http://schemas.openxmlformats.org/drawingml/2006/main" id="17" idx="1"/>
          </p:cNvCxnSpPr>
          <p:nvPr/>
        </p:nvCxnSpPr>
        <p:spPr>
          <a:xfrm xmlns:a="http://schemas.openxmlformats.org/drawingml/2006/main">
            <a:off x="8724900" y="43910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cxnSp>
        <p:nvCxnSpPr>
          <p:cNvPr id="21" name="">
            <a:extLst xmlns:a="http://schemas.openxmlformats.org/drawingml/2006/main">
              <a:ext uri="{FF2B5EF4-FFF2-40B4-BE49-F238E27FC236}">
                <a16:creationId xmlns:a16="http://schemas.microsoft.com/office/drawing/2014/main" id="{867B0268-2A83-4186-87A4-29C081E5A99A}"/>
              </a:ext>
            </a:extLst>
          </p:cNvPr>
          <p:cNvCxnSpPr>
            <a:stCxn xmlns:a="http://schemas.openxmlformats.org/drawingml/2006/main" id="11" idx="3"/>
            <a:endCxn xmlns:a="http://schemas.openxmlformats.org/drawingml/2006/main" id="14" idx="1"/>
          </p:cNvCxnSpPr>
          <p:nvPr/>
        </p:nvCxnSpPr>
        <p:spPr>
          <a:xfrm xmlns:a="http://schemas.openxmlformats.org/drawingml/2006/main">
            <a:off x="5943600" y="43910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cxnSp>
        <p:nvCxnSpPr>
          <p:cNvPr id="20" name="">
            <a:extLst xmlns:a="http://schemas.openxmlformats.org/drawingml/2006/main">
              <a:ext uri="{FF2B5EF4-FFF2-40B4-BE49-F238E27FC236}">
                <a16:creationId xmlns:a16="http://schemas.microsoft.com/office/drawing/2014/main" id="{57FA78F6-89A9-4287-ACB0-26FD2F79E482}"/>
              </a:ext>
            </a:extLst>
          </p:cNvPr>
          <p:cNvCxnSpPr>
            <a:stCxn xmlns:a="http://schemas.openxmlformats.org/drawingml/2006/main" id="8" idx="3"/>
            <a:endCxn xmlns:a="http://schemas.openxmlformats.org/drawingml/2006/main" id="11" idx="1"/>
          </p:cNvCxnSpPr>
          <p:nvPr/>
        </p:nvCxnSpPr>
        <p:spPr>
          <a:xfrm xmlns:a="http://schemas.openxmlformats.org/drawingml/2006/main">
            <a:off x="3162300" y="43910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pic>
        <p:nvPicPr>
          <p:cNvPr id="24" name="">
            <a:extLst xmlns:a="http://schemas.openxmlformats.org/drawingml/2006/main">
              <a:ext uri="{FF2B5EF4-FFF2-40B4-BE49-F238E27FC236}">
                <a16:creationId xmlns:a16="http://schemas.microsoft.com/office/drawing/2014/main" id="{19A6C030-5F77-41A0-BD78-24659899DBEC}"/>
              </a:ext>
            </a:extLst>
          </p:cNvPr>
          <p:cNvPicPr>
            <a:picLocks xmlns:a="http://schemas.openxmlformats.org/drawingml/2006/main" noChangeAspect="1"/>
          </p:cNvPicPr>
          <p:nvPr/>
        </p:nvPicPr>
        <p:blipFill>
          <a:blip xmlns:r="http://schemas.openxmlformats.org/officeDocument/2006/relationships" xmlns:a="http://schemas.openxmlformats.org/drawingml/2006/main" r:embed="R51d10f68c18848b2"/>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CE02B899-FA6C-4C15-BD10-2A8910C63E89}"/>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7E91385D-888D-498B-98F9-734BCF68010B}"/>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99232B40-4BFF-4967-AFA9-13248493340E}"/>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Keep building performance on track over time</a:t>
            </a:r>
          </a:p>
        </p:txBody>
      </p:sp>
      <p:sp>
        <p:nvSpPr>
          <p:cNvPr id="5" name="subtitle">
            <a:extLst xmlns:a="http://schemas.openxmlformats.org/drawingml/2006/main">
              <a:ext uri="{FF2B5EF4-FFF2-40B4-BE49-F238E27FC236}">
                <a16:creationId xmlns:a16="http://schemas.microsoft.com/office/drawing/2014/main" id="{0D97BD84-76CF-4612-8A12-07AF3A68B248}"/>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Managed service turns an initial improvement into a continuing operating discipline.</a:t>
            </a:r>
          </a:p>
        </p:txBody>
      </p:sp>
      <p:sp>
        <p:nvSpPr>
          <p:cNvPr id="6" name="footer">
            <a:extLst xmlns:a="http://schemas.openxmlformats.org/drawingml/2006/main">
              <a:ext uri="{FF2B5EF4-FFF2-40B4-BE49-F238E27FC236}">
                <a16:creationId xmlns:a16="http://schemas.microsoft.com/office/drawing/2014/main" id="{0D6D4AE2-74A8-4C6B-94C3-7B00D57C2904}"/>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a:t>
            </a:r>
          </a:p>
        </p:txBody>
      </p:sp>
      <p:sp>
        <p:nvSpPr>
          <p:cNvPr id="7" name="page">
            <a:extLst xmlns:a="http://schemas.openxmlformats.org/drawingml/2006/main">
              <a:ext uri="{FF2B5EF4-FFF2-40B4-BE49-F238E27FC236}">
                <a16:creationId xmlns:a16="http://schemas.microsoft.com/office/drawing/2014/main" id="{2427B6B8-4948-4A89-8D38-CDFFF72BCAA2}"/>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09</a:t>
            </a:r>
          </a:p>
        </p:txBody>
      </p:sp>
      <p:sp>
        <p:nvSpPr>
          <p:cNvPr id="8" name="workflow-node-0">
            <a:extLst xmlns:a="http://schemas.openxmlformats.org/drawingml/2006/main">
              <a:ext uri="{FF2B5EF4-FFF2-40B4-BE49-F238E27FC236}">
                <a16:creationId xmlns:a16="http://schemas.microsoft.com/office/drawing/2014/main" id="{80C570CA-2871-4F9D-A302-070539A8B3B7}"/>
              </a:ext>
            </a:extLst>
          </p:cNvPr>
          <p:cNvSpPr>
            <a:spLocks xmlns:a="http://schemas.openxmlformats.org/drawingml/2006/main" noGrp="1"/>
          </p:cNvSpPr>
          <p:nvPr/>
        </p:nvSpPr>
        <p:spPr>
          <a:xfrm xmlns:a="http://schemas.openxmlformats.org/drawingml/2006/main">
            <a:off x="685800" y="3105150"/>
            <a:ext cx="24765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9" name="workflow-heading-0">
            <a:extLst xmlns:a="http://schemas.openxmlformats.org/drawingml/2006/main">
              <a:ext uri="{FF2B5EF4-FFF2-40B4-BE49-F238E27FC236}">
                <a16:creationId xmlns:a16="http://schemas.microsoft.com/office/drawing/2014/main" id="{C1C6DAD0-815B-4271-9725-639E83557361}"/>
              </a:ext>
            </a:extLst>
          </p:cNvPr>
          <p:cNvSpPr>
            <a:spLocks xmlns:a="http://schemas.openxmlformats.org/drawingml/2006/main" noGrp="1"/>
          </p:cNvSpPr>
          <p:nvPr/>
        </p:nvSpPr>
        <p:spPr>
          <a:xfrm xmlns:a="http://schemas.openxmlformats.org/drawingml/2006/main">
            <a:off x="895350" y="3324225"/>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356D42"/>
                </a:solidFill>
                <a:latin typeface="Arial"/>
                <a:ea typeface="Arial"/>
                <a:cs typeface="Arial"/>
              </a:defRPr>
            </a:defPPr>
          </a:lstStyle>
          <a:p xmlns:a="http://schemas.openxmlformats.org/drawingml/2006/main">
            <a:pPr algn="l">
              <a:lnSpc>
                <a:spcPct val="108000"/>
              </a:lnSpc>
              <a:buNone/>
              <a:defRPr sz="2025" b="1">
                <a:solidFill>
                  <a:srgbClr val="356D42"/>
                </a:solidFill>
                <a:latin typeface="Arial"/>
                <a:ea typeface="Arial"/>
                <a:cs typeface="Arial"/>
              </a:defRPr>
            </a:pPr>
            <a:r>
              <a:rPr sz="2025" b="1">
                <a:solidFill>
                  <a:srgbClr val="356D42"/>
                </a:solidFill>
                <a:latin typeface="Arial"/>
                <a:ea typeface="Arial"/>
                <a:cs typeface="Arial"/>
              </a:rPr>
              <a:t>Monitor</a:t>
            </a:r>
          </a:p>
        </p:txBody>
      </p:sp>
      <p:sp>
        <p:nvSpPr>
          <p:cNvPr id="10" name="workflow-body-0">
            <a:extLst xmlns:a="http://schemas.openxmlformats.org/drawingml/2006/main">
              <a:ext uri="{FF2B5EF4-FFF2-40B4-BE49-F238E27FC236}">
                <a16:creationId xmlns:a16="http://schemas.microsoft.com/office/drawing/2014/main" id="{6C514778-B1F4-4753-9E13-CA055F7A141C}"/>
              </a:ext>
            </a:extLst>
          </p:cNvPr>
          <p:cNvSpPr>
            <a:spLocks xmlns:a="http://schemas.openxmlformats.org/drawingml/2006/main" noGrp="1"/>
          </p:cNvSpPr>
          <p:nvPr/>
        </p:nvSpPr>
        <p:spPr>
          <a:xfrm xmlns:a="http://schemas.openxmlformats.org/drawingml/2006/main">
            <a:off x="895350" y="4162425"/>
            <a:ext cx="20574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Find changes in consumption, comfort and equipment operation.</a:t>
            </a:r>
          </a:p>
        </p:txBody>
      </p:sp>
      <p:sp>
        <p:nvSpPr>
          <p:cNvPr id="11" name="workflow-node-1">
            <a:extLst xmlns:a="http://schemas.openxmlformats.org/drawingml/2006/main">
              <a:ext uri="{FF2B5EF4-FFF2-40B4-BE49-F238E27FC236}">
                <a16:creationId xmlns:a16="http://schemas.microsoft.com/office/drawing/2014/main" id="{7021D95D-F07B-43E7-A2CF-985EF7CB028D}"/>
              </a:ext>
            </a:extLst>
          </p:cNvPr>
          <p:cNvSpPr>
            <a:spLocks xmlns:a="http://schemas.openxmlformats.org/drawingml/2006/main" noGrp="1"/>
          </p:cNvSpPr>
          <p:nvPr/>
        </p:nvSpPr>
        <p:spPr>
          <a:xfrm xmlns:a="http://schemas.openxmlformats.org/drawingml/2006/main">
            <a:off x="3467100" y="3105150"/>
            <a:ext cx="24765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2" name="workflow-heading-1">
            <a:extLst xmlns:a="http://schemas.openxmlformats.org/drawingml/2006/main">
              <a:ext uri="{FF2B5EF4-FFF2-40B4-BE49-F238E27FC236}">
                <a16:creationId xmlns:a16="http://schemas.microsoft.com/office/drawing/2014/main" id="{EC6577EA-D2ED-4C7B-9E2F-0DCDB01960AA}"/>
              </a:ext>
            </a:extLst>
          </p:cNvPr>
          <p:cNvSpPr>
            <a:spLocks xmlns:a="http://schemas.openxmlformats.org/drawingml/2006/main" noGrp="1"/>
          </p:cNvSpPr>
          <p:nvPr/>
        </p:nvSpPr>
        <p:spPr>
          <a:xfrm xmlns:a="http://schemas.openxmlformats.org/drawingml/2006/main">
            <a:off x="3676650" y="3324225"/>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356D42"/>
                </a:solidFill>
                <a:latin typeface="Arial"/>
                <a:ea typeface="Arial"/>
                <a:cs typeface="Arial"/>
              </a:defRPr>
            </a:defPPr>
          </a:lstStyle>
          <a:p xmlns:a="http://schemas.openxmlformats.org/drawingml/2006/main">
            <a:pPr algn="l">
              <a:lnSpc>
                <a:spcPct val="108000"/>
              </a:lnSpc>
              <a:buNone/>
              <a:defRPr sz="2025" b="1">
                <a:solidFill>
                  <a:srgbClr val="356D42"/>
                </a:solidFill>
                <a:latin typeface="Arial"/>
                <a:ea typeface="Arial"/>
                <a:cs typeface="Arial"/>
              </a:defRPr>
            </a:pPr>
            <a:r>
              <a:rPr sz="2025" b="1">
                <a:solidFill>
                  <a:srgbClr val="356D42"/>
                </a:solidFill>
                <a:latin typeface="Arial"/>
                <a:ea typeface="Arial"/>
                <a:cs typeface="Arial"/>
              </a:rPr>
              <a:t>Optimize</a:t>
            </a:r>
          </a:p>
        </p:txBody>
      </p:sp>
      <p:sp>
        <p:nvSpPr>
          <p:cNvPr id="13" name="workflow-body-1">
            <a:extLst xmlns:a="http://schemas.openxmlformats.org/drawingml/2006/main">
              <a:ext uri="{FF2B5EF4-FFF2-40B4-BE49-F238E27FC236}">
                <a16:creationId xmlns:a16="http://schemas.microsoft.com/office/drawing/2014/main" id="{2FE75D6F-F07A-429D-A02A-3B4D2375EBDD}"/>
              </a:ext>
            </a:extLst>
          </p:cNvPr>
          <p:cNvSpPr>
            <a:spLocks xmlns:a="http://schemas.openxmlformats.org/drawingml/2006/main" noGrp="1"/>
          </p:cNvSpPr>
          <p:nvPr/>
        </p:nvSpPr>
        <p:spPr>
          <a:xfrm xmlns:a="http://schemas.openxmlformats.org/drawingml/2006/main">
            <a:off x="3676650" y="4162425"/>
            <a:ext cx="20574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Review opportunities and agree operating adjustments.</a:t>
            </a:r>
          </a:p>
        </p:txBody>
      </p:sp>
      <p:sp>
        <p:nvSpPr>
          <p:cNvPr id="14" name="workflow-node-2">
            <a:extLst xmlns:a="http://schemas.openxmlformats.org/drawingml/2006/main">
              <a:ext uri="{FF2B5EF4-FFF2-40B4-BE49-F238E27FC236}">
                <a16:creationId xmlns:a16="http://schemas.microsoft.com/office/drawing/2014/main" id="{36FA591E-A134-4EEC-9CD5-8EC36C8EA080}"/>
              </a:ext>
            </a:extLst>
          </p:cNvPr>
          <p:cNvSpPr>
            <a:spLocks xmlns:a="http://schemas.openxmlformats.org/drawingml/2006/main" noGrp="1"/>
          </p:cNvSpPr>
          <p:nvPr/>
        </p:nvSpPr>
        <p:spPr>
          <a:xfrm xmlns:a="http://schemas.openxmlformats.org/drawingml/2006/main">
            <a:off x="6248400" y="3105150"/>
            <a:ext cx="24765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5" name="workflow-heading-2">
            <a:extLst xmlns:a="http://schemas.openxmlformats.org/drawingml/2006/main">
              <a:ext uri="{FF2B5EF4-FFF2-40B4-BE49-F238E27FC236}">
                <a16:creationId xmlns:a16="http://schemas.microsoft.com/office/drawing/2014/main" id="{24991726-BF71-4C69-9A35-2521309EC155}"/>
              </a:ext>
            </a:extLst>
          </p:cNvPr>
          <p:cNvSpPr>
            <a:spLocks xmlns:a="http://schemas.openxmlformats.org/drawingml/2006/main" noGrp="1"/>
          </p:cNvSpPr>
          <p:nvPr/>
        </p:nvSpPr>
        <p:spPr>
          <a:xfrm xmlns:a="http://schemas.openxmlformats.org/drawingml/2006/main">
            <a:off x="6457950" y="3324225"/>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356D42"/>
                </a:solidFill>
                <a:latin typeface="Arial"/>
                <a:ea typeface="Arial"/>
                <a:cs typeface="Arial"/>
              </a:defRPr>
            </a:defPPr>
          </a:lstStyle>
          <a:p xmlns:a="http://schemas.openxmlformats.org/drawingml/2006/main">
            <a:pPr algn="l">
              <a:lnSpc>
                <a:spcPct val="108000"/>
              </a:lnSpc>
              <a:buNone/>
              <a:defRPr sz="2025" b="1">
                <a:solidFill>
                  <a:srgbClr val="356D42"/>
                </a:solidFill>
                <a:latin typeface="Arial"/>
                <a:ea typeface="Arial"/>
                <a:cs typeface="Arial"/>
              </a:defRPr>
            </a:pPr>
            <a:r>
              <a:rPr sz="2025" b="1">
                <a:solidFill>
                  <a:srgbClr val="356D42"/>
                </a:solidFill>
                <a:latin typeface="Arial"/>
                <a:ea typeface="Arial"/>
                <a:cs typeface="Arial"/>
              </a:rPr>
              <a:t>Verify</a:t>
            </a:r>
          </a:p>
        </p:txBody>
      </p:sp>
      <p:sp>
        <p:nvSpPr>
          <p:cNvPr id="16" name="workflow-body-2">
            <a:extLst xmlns:a="http://schemas.openxmlformats.org/drawingml/2006/main">
              <a:ext uri="{FF2B5EF4-FFF2-40B4-BE49-F238E27FC236}">
                <a16:creationId xmlns:a16="http://schemas.microsoft.com/office/drawing/2014/main" id="{CBA16816-E718-451A-BADA-010CE966DC22}"/>
              </a:ext>
            </a:extLst>
          </p:cNvPr>
          <p:cNvSpPr>
            <a:spLocks xmlns:a="http://schemas.openxmlformats.org/drawingml/2006/main" noGrp="1"/>
          </p:cNvSpPr>
          <p:nvPr/>
        </p:nvSpPr>
        <p:spPr>
          <a:xfrm xmlns:a="http://schemas.openxmlformats.org/drawingml/2006/main">
            <a:off x="6457950" y="4162425"/>
            <a:ext cx="20574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Update the performance ledger and explain material changes.</a:t>
            </a:r>
          </a:p>
        </p:txBody>
      </p:sp>
      <p:sp>
        <p:nvSpPr>
          <p:cNvPr id="17" name="workflow-node-3">
            <a:extLst xmlns:a="http://schemas.openxmlformats.org/drawingml/2006/main">
              <a:ext uri="{FF2B5EF4-FFF2-40B4-BE49-F238E27FC236}">
                <a16:creationId xmlns:a16="http://schemas.microsoft.com/office/drawing/2014/main" id="{F5CB854A-79F0-4448-A0E6-4268F55C52BC}"/>
              </a:ext>
            </a:extLst>
          </p:cNvPr>
          <p:cNvSpPr>
            <a:spLocks xmlns:a="http://schemas.openxmlformats.org/drawingml/2006/main" noGrp="1"/>
          </p:cNvSpPr>
          <p:nvPr/>
        </p:nvSpPr>
        <p:spPr>
          <a:xfrm xmlns:a="http://schemas.openxmlformats.org/drawingml/2006/main">
            <a:off x="9029700" y="3105150"/>
            <a:ext cx="24765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8" name="workflow-heading-3">
            <a:extLst xmlns:a="http://schemas.openxmlformats.org/drawingml/2006/main">
              <a:ext uri="{FF2B5EF4-FFF2-40B4-BE49-F238E27FC236}">
                <a16:creationId xmlns:a16="http://schemas.microsoft.com/office/drawing/2014/main" id="{A2155667-1E20-4016-96F6-8E374F779339}"/>
              </a:ext>
            </a:extLst>
          </p:cNvPr>
          <p:cNvSpPr>
            <a:spLocks xmlns:a="http://schemas.openxmlformats.org/drawingml/2006/main" noGrp="1"/>
          </p:cNvSpPr>
          <p:nvPr/>
        </p:nvSpPr>
        <p:spPr>
          <a:xfrm xmlns:a="http://schemas.openxmlformats.org/drawingml/2006/main">
            <a:off x="9239250" y="3324225"/>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356D42"/>
                </a:solidFill>
                <a:latin typeface="Arial"/>
                <a:ea typeface="Arial"/>
                <a:cs typeface="Arial"/>
              </a:defRPr>
            </a:defPPr>
          </a:lstStyle>
          <a:p xmlns:a="http://schemas.openxmlformats.org/drawingml/2006/main">
            <a:pPr algn="l">
              <a:lnSpc>
                <a:spcPct val="108000"/>
              </a:lnSpc>
              <a:buNone/>
              <a:defRPr sz="2025" b="1">
                <a:solidFill>
                  <a:srgbClr val="356D42"/>
                </a:solidFill>
                <a:latin typeface="Arial"/>
                <a:ea typeface="Arial"/>
                <a:cs typeface="Arial"/>
              </a:defRPr>
            </a:pPr>
            <a:r>
              <a:rPr sz="2025" b="1">
                <a:solidFill>
                  <a:srgbClr val="356D42"/>
                </a:solidFill>
                <a:latin typeface="Arial"/>
                <a:ea typeface="Arial"/>
                <a:cs typeface="Arial"/>
              </a:rPr>
              <a:t>Plan</a:t>
            </a:r>
          </a:p>
        </p:txBody>
      </p:sp>
      <p:sp>
        <p:nvSpPr>
          <p:cNvPr id="19" name="workflow-body-3">
            <a:extLst xmlns:a="http://schemas.openxmlformats.org/drawingml/2006/main">
              <a:ext uri="{FF2B5EF4-FFF2-40B4-BE49-F238E27FC236}">
                <a16:creationId xmlns:a16="http://schemas.microsoft.com/office/drawing/2014/main" id="{4787B086-E06B-43DE-A4FA-655C7FFD2422}"/>
              </a:ext>
            </a:extLst>
          </p:cNvPr>
          <p:cNvSpPr>
            <a:spLocks xmlns:a="http://schemas.openxmlformats.org/drawingml/2006/main" noGrp="1"/>
          </p:cNvSpPr>
          <p:nvPr/>
        </p:nvSpPr>
        <p:spPr>
          <a:xfrm xmlns:a="http://schemas.openxmlformats.org/drawingml/2006/main">
            <a:off x="9239250" y="4162425"/>
            <a:ext cx="20574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Maintain the improvement roadmap and asset priorities.</a:t>
            </a:r>
          </a:p>
        </p:txBody>
      </p:sp>
      <p:sp>
        <p:nvSpPr>
          <p:cNvPr id="23" name="closing">
            <a:extLst xmlns:a="http://schemas.openxmlformats.org/drawingml/2006/main">
              <a:ext uri="{FF2B5EF4-FFF2-40B4-BE49-F238E27FC236}">
                <a16:creationId xmlns:a16="http://schemas.microsoft.com/office/drawing/2014/main" id="{83CE9612-286A-4BAC-95F3-0A686B15DD33}"/>
              </a:ext>
            </a:extLst>
          </p:cNvPr>
          <p:cNvSpPr>
            <a:spLocks xmlns:a="http://schemas.openxmlformats.org/drawingml/2006/main" noGrp="1"/>
          </p:cNvSpPr>
          <p:nvPr/>
        </p:nvSpPr>
        <p:spPr>
          <a:xfrm xmlns:a="http://schemas.openxmlformats.org/drawingml/2006/main">
            <a:off x="685800" y="586740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Designed for long-term collaboration, with clear review and renewal points.</a:t>
            </a:r>
          </a:p>
        </p:txBody>
      </p:sp>
    </p:spTree>
    <p:extLst>
      <p:ext uri="{BB962C8B-B14F-4D97-AF65-F5344CB8AC3E}">
        <p14:creationId xmlns:p14="http://schemas.microsoft.com/office/powerpoint/2010/main" val="20837724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9" name="">
            <a:extLst xmlns:a="http://schemas.openxmlformats.org/drawingml/2006/main">
              <a:ext uri="{FF2B5EF4-FFF2-40B4-BE49-F238E27FC236}">
                <a16:creationId xmlns:a16="http://schemas.microsoft.com/office/drawing/2014/main" id="{2F70A5F8-0255-416F-8159-57AF4BCC0946}"/>
              </a:ext>
            </a:extLst>
          </p:cNvPr>
          <p:cNvPicPr>
            <a:picLocks xmlns:a="http://schemas.openxmlformats.org/drawingml/2006/main" noChangeAspect="1"/>
          </p:cNvPicPr>
          <p:nvPr/>
        </p:nvPicPr>
        <p:blipFill>
          <a:blip xmlns:r="http://schemas.openxmlformats.org/officeDocument/2006/relationships" xmlns:a="http://schemas.openxmlformats.org/drawingml/2006/main" r:embed="R853ab7cc98844a3f"/>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FCE9B331-2AAD-4D48-AD9C-CAF49F820A05}"/>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94F64CA4-5A44-49FB-B6D8-3B800A38563F}"/>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E7594575-BDB0-4035-AE2E-3CCA7502A3DA}"/>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Start with a 90-day building performance assessment</a:t>
            </a:r>
          </a:p>
        </p:txBody>
      </p:sp>
      <p:sp>
        <p:nvSpPr>
          <p:cNvPr id="5" name="subtitle">
            <a:extLst xmlns:a="http://schemas.openxmlformats.org/drawingml/2006/main">
              <a:ext uri="{FF2B5EF4-FFF2-40B4-BE49-F238E27FC236}">
                <a16:creationId xmlns:a16="http://schemas.microsoft.com/office/drawing/2014/main" id="{2A0AAA0A-322A-48FC-93AA-20FBF93517C8}"/>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Turn the building's operating information into a practical improvement decision.</a:t>
            </a:r>
          </a:p>
        </p:txBody>
      </p:sp>
      <p:sp>
        <p:nvSpPr>
          <p:cNvPr id="6" name="footer">
            <a:extLst xmlns:a="http://schemas.openxmlformats.org/drawingml/2006/main">
              <a:ext uri="{FF2B5EF4-FFF2-40B4-BE49-F238E27FC236}">
                <a16:creationId xmlns:a16="http://schemas.microsoft.com/office/drawing/2014/main" id="{177892BA-B64C-4EC1-B755-5CA4721D0B6E}"/>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a:t>
            </a:r>
          </a:p>
        </p:txBody>
      </p:sp>
      <p:sp>
        <p:nvSpPr>
          <p:cNvPr id="7" name="page">
            <a:extLst xmlns:a="http://schemas.openxmlformats.org/drawingml/2006/main">
              <a:ext uri="{FF2B5EF4-FFF2-40B4-BE49-F238E27FC236}">
                <a16:creationId xmlns:a16="http://schemas.microsoft.com/office/drawing/2014/main" id="{5F0F5C3A-523C-4113-BE2E-057E09A961E1}"/>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10</a:t>
            </a:r>
          </a:p>
        </p:txBody>
      </p:sp>
      <p:sp>
        <p:nvSpPr>
          <p:cNvPr id="8" name="body">
            <a:extLst xmlns:a="http://schemas.openxmlformats.org/drawingml/2006/main">
              <a:ext uri="{FF2B5EF4-FFF2-40B4-BE49-F238E27FC236}">
                <a16:creationId xmlns:a16="http://schemas.microsoft.com/office/drawing/2014/main" id="{2FE9B379-E27A-4765-AE4E-B93A8BBBDF03}"/>
              </a:ext>
            </a:extLst>
          </p:cNvPr>
          <p:cNvSpPr>
            <a:spLocks xmlns:a="http://schemas.openxmlformats.org/drawingml/2006/main" noGrp="1"/>
          </p:cNvSpPr>
          <p:nvPr/>
        </p:nvSpPr>
        <p:spPr>
          <a:xfrm xmlns:a="http://schemas.openxmlformats.org/drawingml/2006/main">
            <a:off x="685800" y="3028950"/>
            <a:ext cx="32956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5C9952"/>
                </a:solidFill>
                <a:latin typeface="Arial"/>
                <a:ea typeface="Arial"/>
                <a:cs typeface="Arial"/>
              </a:defRPr>
            </a:defPPr>
          </a:lstStyle>
          <a:p xmlns:a="http://schemas.openxmlformats.org/drawingml/2006/main">
            <a:pPr algn="l">
              <a:lnSpc>
                <a:spcPct val="108000"/>
              </a:lnSpc>
              <a:buNone/>
              <a:defRPr sz="3225" b="1">
                <a:solidFill>
                  <a:srgbClr val="5C9952"/>
                </a:solidFill>
                <a:latin typeface="Arial"/>
                <a:ea typeface="Arial"/>
                <a:cs typeface="Arial"/>
              </a:defRPr>
            </a:pPr>
            <a:r>
              <a:rPr sz="3225" b="1">
                <a:solidFill>
                  <a:srgbClr val="5C9952"/>
                </a:solidFill>
                <a:latin typeface="Arial"/>
                <a:ea typeface="Arial"/>
                <a:cs typeface="Arial"/>
              </a:rPr>
              <a:t>01</a:t>
            </a:r>
          </a:p>
        </p:txBody>
      </p:sp>
      <p:sp>
        <p:nvSpPr>
          <p:cNvPr id="9" name="body">
            <a:extLst xmlns:a="http://schemas.openxmlformats.org/drawingml/2006/main">
              <a:ext uri="{FF2B5EF4-FFF2-40B4-BE49-F238E27FC236}">
                <a16:creationId xmlns:a16="http://schemas.microsoft.com/office/drawing/2014/main" id="{18590CBA-8DE4-4E52-BDB0-FDA34BE0957C}"/>
              </a:ext>
            </a:extLst>
          </p:cNvPr>
          <p:cNvSpPr>
            <a:spLocks xmlns:a="http://schemas.openxmlformats.org/drawingml/2006/main" noGrp="1"/>
          </p:cNvSpPr>
          <p:nvPr/>
        </p:nvSpPr>
        <p:spPr>
          <a:xfrm xmlns:a="http://schemas.openxmlformats.org/drawingml/2006/main">
            <a:off x="685800" y="3667125"/>
            <a:ext cx="323850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356D42"/>
                </a:solidFill>
                <a:latin typeface="Arial"/>
                <a:ea typeface="Arial"/>
                <a:cs typeface="Arial"/>
              </a:defRPr>
            </a:defPPr>
          </a:lstStyle>
          <a:p xmlns:a="http://schemas.openxmlformats.org/drawingml/2006/main">
            <a:pPr algn="l">
              <a:lnSpc>
                <a:spcPct val="108000"/>
              </a:lnSpc>
              <a:buNone/>
              <a:defRPr sz="2175" b="1">
                <a:solidFill>
                  <a:srgbClr val="356D42"/>
                </a:solidFill>
                <a:latin typeface="Arial"/>
                <a:ea typeface="Arial"/>
                <a:cs typeface="Arial"/>
              </a:defRPr>
            </a:pPr>
            <a:r>
              <a:rPr sz="2175" b="1">
                <a:solidFill>
                  <a:srgbClr val="356D42"/>
                </a:solidFill>
                <a:latin typeface="Arial"/>
                <a:ea typeface="Arial"/>
                <a:cs typeface="Arial"/>
              </a:rPr>
              <a:t>Establish the facts</a:t>
            </a:r>
          </a:p>
        </p:txBody>
      </p:sp>
      <p:sp>
        <p:nvSpPr>
          <p:cNvPr id="10" name="body">
            <a:extLst xmlns:a="http://schemas.openxmlformats.org/drawingml/2006/main">
              <a:ext uri="{FF2B5EF4-FFF2-40B4-BE49-F238E27FC236}">
                <a16:creationId xmlns:a16="http://schemas.microsoft.com/office/drawing/2014/main" id="{DEA47CBB-B070-424A-9AAD-5089FF05E456}"/>
              </a:ext>
            </a:extLst>
          </p:cNvPr>
          <p:cNvSpPr>
            <a:spLocks xmlns:a="http://schemas.openxmlformats.org/drawingml/2006/main" noGrp="1"/>
          </p:cNvSpPr>
          <p:nvPr/>
        </p:nvSpPr>
        <p:spPr>
          <a:xfrm xmlns:a="http://schemas.openxmlformats.org/drawingml/2006/main">
            <a:off x="685800" y="4552950"/>
            <a:ext cx="3238500" cy="962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Review bills, systems, meters, schedules and operating priorities.</a:t>
            </a:r>
          </a:p>
        </p:txBody>
      </p:sp>
      <p:sp>
        <p:nvSpPr>
          <p:cNvPr id="11" name="body">
            <a:extLst xmlns:a="http://schemas.openxmlformats.org/drawingml/2006/main">
              <a:ext uri="{FF2B5EF4-FFF2-40B4-BE49-F238E27FC236}">
                <a16:creationId xmlns:a16="http://schemas.microsoft.com/office/drawing/2014/main" id="{6DE6648D-E642-4D3D-9F31-5B921046757A}"/>
              </a:ext>
            </a:extLst>
          </p:cNvPr>
          <p:cNvSpPr>
            <a:spLocks xmlns:a="http://schemas.openxmlformats.org/drawingml/2006/main" noGrp="1"/>
          </p:cNvSpPr>
          <p:nvPr/>
        </p:nvSpPr>
        <p:spPr>
          <a:xfrm xmlns:a="http://schemas.openxmlformats.org/drawingml/2006/main">
            <a:off x="4410075" y="3028950"/>
            <a:ext cx="32956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5C9952"/>
                </a:solidFill>
                <a:latin typeface="Arial"/>
                <a:ea typeface="Arial"/>
                <a:cs typeface="Arial"/>
              </a:defRPr>
            </a:defPPr>
          </a:lstStyle>
          <a:p xmlns:a="http://schemas.openxmlformats.org/drawingml/2006/main">
            <a:pPr algn="l">
              <a:lnSpc>
                <a:spcPct val="108000"/>
              </a:lnSpc>
              <a:buNone/>
              <a:defRPr sz="3225" b="1">
                <a:solidFill>
                  <a:srgbClr val="5C9952"/>
                </a:solidFill>
                <a:latin typeface="Arial"/>
                <a:ea typeface="Arial"/>
                <a:cs typeface="Arial"/>
              </a:defRPr>
            </a:pPr>
            <a:r>
              <a:rPr sz="3225" b="1">
                <a:solidFill>
                  <a:srgbClr val="5C9952"/>
                </a:solidFill>
                <a:latin typeface="Arial"/>
                <a:ea typeface="Arial"/>
                <a:cs typeface="Arial"/>
              </a:rPr>
              <a:t>02</a:t>
            </a:r>
          </a:p>
        </p:txBody>
      </p:sp>
      <p:sp>
        <p:nvSpPr>
          <p:cNvPr id="12" name="body">
            <a:extLst xmlns:a="http://schemas.openxmlformats.org/drawingml/2006/main">
              <a:ext uri="{FF2B5EF4-FFF2-40B4-BE49-F238E27FC236}">
                <a16:creationId xmlns:a16="http://schemas.microsoft.com/office/drawing/2014/main" id="{32BA593B-D9EA-4EFB-B65C-2144E6C3F99D}"/>
              </a:ext>
            </a:extLst>
          </p:cNvPr>
          <p:cNvSpPr>
            <a:spLocks xmlns:a="http://schemas.openxmlformats.org/drawingml/2006/main" noGrp="1"/>
          </p:cNvSpPr>
          <p:nvPr/>
        </p:nvSpPr>
        <p:spPr>
          <a:xfrm xmlns:a="http://schemas.openxmlformats.org/drawingml/2006/main">
            <a:off x="4410075" y="3667125"/>
            <a:ext cx="323850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356D42"/>
                </a:solidFill>
                <a:latin typeface="Arial"/>
                <a:ea typeface="Arial"/>
                <a:cs typeface="Arial"/>
              </a:defRPr>
            </a:defPPr>
          </a:lstStyle>
          <a:p xmlns:a="http://schemas.openxmlformats.org/drawingml/2006/main">
            <a:pPr algn="l">
              <a:lnSpc>
                <a:spcPct val="108000"/>
              </a:lnSpc>
              <a:buNone/>
              <a:defRPr sz="2175" b="1">
                <a:solidFill>
                  <a:srgbClr val="356D42"/>
                </a:solidFill>
                <a:latin typeface="Arial"/>
                <a:ea typeface="Arial"/>
                <a:cs typeface="Arial"/>
              </a:defRPr>
            </a:pPr>
            <a:r>
              <a:rPr sz="2175" b="1">
                <a:solidFill>
                  <a:srgbClr val="356D42"/>
                </a:solidFill>
                <a:latin typeface="Arial"/>
                <a:ea typeface="Arial"/>
                <a:cs typeface="Arial"/>
              </a:rPr>
              <a:t>Test the opportunities</a:t>
            </a:r>
          </a:p>
        </p:txBody>
      </p:sp>
      <p:sp>
        <p:nvSpPr>
          <p:cNvPr id="13" name="body">
            <a:extLst xmlns:a="http://schemas.openxmlformats.org/drawingml/2006/main">
              <a:ext uri="{FF2B5EF4-FFF2-40B4-BE49-F238E27FC236}">
                <a16:creationId xmlns:a16="http://schemas.microsoft.com/office/drawing/2014/main" id="{1CEBDC56-4783-4A07-BCE1-8229656D1CD3}"/>
              </a:ext>
            </a:extLst>
          </p:cNvPr>
          <p:cNvSpPr>
            <a:spLocks xmlns:a="http://schemas.openxmlformats.org/drawingml/2006/main" noGrp="1"/>
          </p:cNvSpPr>
          <p:nvPr/>
        </p:nvSpPr>
        <p:spPr>
          <a:xfrm xmlns:a="http://schemas.openxmlformats.org/drawingml/2006/main">
            <a:off x="4410075" y="4552950"/>
            <a:ext cx="3238500" cy="962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Investigate patterns, inspect the site and trial agreed safe actions.</a:t>
            </a:r>
          </a:p>
        </p:txBody>
      </p:sp>
      <p:sp>
        <p:nvSpPr>
          <p:cNvPr id="14" name="body">
            <a:extLst xmlns:a="http://schemas.openxmlformats.org/drawingml/2006/main">
              <a:ext uri="{FF2B5EF4-FFF2-40B4-BE49-F238E27FC236}">
                <a16:creationId xmlns:a16="http://schemas.microsoft.com/office/drawing/2014/main" id="{69C26BE8-B558-4B6B-A5E1-67BF5ACDCDAF}"/>
              </a:ext>
            </a:extLst>
          </p:cNvPr>
          <p:cNvSpPr>
            <a:spLocks xmlns:a="http://schemas.openxmlformats.org/drawingml/2006/main" noGrp="1"/>
          </p:cNvSpPr>
          <p:nvPr/>
        </p:nvSpPr>
        <p:spPr>
          <a:xfrm xmlns:a="http://schemas.openxmlformats.org/drawingml/2006/main">
            <a:off x="8134350" y="3028950"/>
            <a:ext cx="32956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5C9952"/>
                </a:solidFill>
                <a:latin typeface="Arial"/>
                <a:ea typeface="Arial"/>
                <a:cs typeface="Arial"/>
              </a:defRPr>
            </a:defPPr>
          </a:lstStyle>
          <a:p xmlns:a="http://schemas.openxmlformats.org/drawingml/2006/main">
            <a:pPr algn="l">
              <a:lnSpc>
                <a:spcPct val="108000"/>
              </a:lnSpc>
              <a:buNone/>
              <a:defRPr sz="3225" b="1">
                <a:solidFill>
                  <a:srgbClr val="5C9952"/>
                </a:solidFill>
                <a:latin typeface="Arial"/>
                <a:ea typeface="Arial"/>
                <a:cs typeface="Arial"/>
              </a:defRPr>
            </a:pPr>
            <a:r>
              <a:rPr sz="3225" b="1">
                <a:solidFill>
                  <a:srgbClr val="5C9952"/>
                </a:solidFill>
                <a:latin typeface="Arial"/>
                <a:ea typeface="Arial"/>
                <a:cs typeface="Arial"/>
              </a:rPr>
              <a:t>03</a:t>
            </a:r>
          </a:p>
        </p:txBody>
      </p:sp>
      <p:sp>
        <p:nvSpPr>
          <p:cNvPr id="15" name="body">
            <a:extLst xmlns:a="http://schemas.openxmlformats.org/drawingml/2006/main">
              <a:ext uri="{FF2B5EF4-FFF2-40B4-BE49-F238E27FC236}">
                <a16:creationId xmlns:a16="http://schemas.microsoft.com/office/drawing/2014/main" id="{3CEEA571-B1FC-4256-8BB6-B4AF47831CFF}"/>
              </a:ext>
            </a:extLst>
          </p:cNvPr>
          <p:cNvSpPr>
            <a:spLocks xmlns:a="http://schemas.openxmlformats.org/drawingml/2006/main" noGrp="1"/>
          </p:cNvSpPr>
          <p:nvPr/>
        </p:nvSpPr>
        <p:spPr>
          <a:xfrm xmlns:a="http://schemas.openxmlformats.org/drawingml/2006/main">
            <a:off x="8134350" y="3667125"/>
            <a:ext cx="323850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356D42"/>
                </a:solidFill>
                <a:latin typeface="Arial"/>
                <a:ea typeface="Arial"/>
                <a:cs typeface="Arial"/>
              </a:defRPr>
            </a:defPPr>
          </a:lstStyle>
          <a:p xmlns:a="http://schemas.openxmlformats.org/drawingml/2006/main">
            <a:pPr algn="l">
              <a:lnSpc>
                <a:spcPct val="108000"/>
              </a:lnSpc>
              <a:buNone/>
              <a:defRPr sz="2175" b="1">
                <a:solidFill>
                  <a:srgbClr val="356D42"/>
                </a:solidFill>
                <a:latin typeface="Arial"/>
                <a:ea typeface="Arial"/>
                <a:cs typeface="Arial"/>
              </a:defRPr>
            </a:pPr>
            <a:r>
              <a:rPr sz="2175" b="1">
                <a:solidFill>
                  <a:srgbClr val="356D42"/>
                </a:solidFill>
                <a:latin typeface="Arial"/>
                <a:ea typeface="Arial"/>
                <a:cs typeface="Arial"/>
              </a:rPr>
              <a:t>Choose the next investment</a:t>
            </a:r>
          </a:p>
        </p:txBody>
      </p:sp>
      <p:sp>
        <p:nvSpPr>
          <p:cNvPr id="16" name="body">
            <a:extLst xmlns:a="http://schemas.openxmlformats.org/drawingml/2006/main">
              <a:ext uri="{FF2B5EF4-FFF2-40B4-BE49-F238E27FC236}">
                <a16:creationId xmlns:a16="http://schemas.microsoft.com/office/drawing/2014/main" id="{4777A92C-BCA3-46FF-8441-C076205E0D4F}"/>
              </a:ext>
            </a:extLst>
          </p:cNvPr>
          <p:cNvSpPr>
            <a:spLocks xmlns:a="http://schemas.openxmlformats.org/drawingml/2006/main" noGrp="1"/>
          </p:cNvSpPr>
          <p:nvPr/>
        </p:nvSpPr>
        <p:spPr>
          <a:xfrm xmlns:a="http://schemas.openxmlformats.org/drawingml/2006/main">
            <a:off x="8134350" y="4552950"/>
            <a:ext cx="3238500" cy="962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Prioritize measures, define verification and prepare the delivery path.</a:t>
            </a:r>
          </a:p>
        </p:txBody>
      </p:sp>
      <p:sp>
        <p:nvSpPr>
          <p:cNvPr id="17" name="rule">
            <a:extLst xmlns:a="http://schemas.openxmlformats.org/drawingml/2006/main">
              <a:ext uri="{FF2B5EF4-FFF2-40B4-BE49-F238E27FC236}">
                <a16:creationId xmlns:a16="http://schemas.microsoft.com/office/drawing/2014/main" id="{27C4CCDC-6288-4337-8365-22A3BAE4C9B6}"/>
              </a:ext>
            </a:extLst>
          </p:cNvPr>
          <p:cNvSpPr>
            <a:spLocks xmlns:a="http://schemas.openxmlformats.org/drawingml/2006/main" noGrp="1"/>
          </p:cNvSpPr>
          <p:nvPr/>
        </p:nvSpPr>
        <p:spPr>
          <a:xfrm xmlns:a="http://schemas.openxmlformats.org/drawingml/2006/main">
            <a:off x="685800" y="5791200"/>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8" name="assessment-outputs">
            <a:extLst xmlns:a="http://schemas.openxmlformats.org/drawingml/2006/main">
              <a:ext uri="{FF2B5EF4-FFF2-40B4-BE49-F238E27FC236}">
                <a16:creationId xmlns:a16="http://schemas.microsoft.com/office/drawing/2014/main" id="{CEDE493E-9B81-41E6-B104-B6323D2876E9}"/>
              </a:ext>
            </a:extLst>
          </p:cNvPr>
          <p:cNvSpPr>
            <a:spLocks xmlns:a="http://schemas.openxmlformats.org/drawingml/2006/main" noGrp="1"/>
          </p:cNvSpPr>
          <p:nvPr/>
        </p:nvSpPr>
        <p:spPr>
          <a:xfrm xmlns:a="http://schemas.openxmlformats.org/drawingml/2006/main">
            <a:off x="685800" y="5981700"/>
            <a:ext cx="1082040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356D42"/>
                </a:solidFill>
                <a:latin typeface="Arial"/>
                <a:ea typeface="Arial"/>
                <a:cs typeface="Arial"/>
              </a:defRPr>
            </a:defPPr>
          </a:lstStyle>
          <a:p xmlns:a="http://schemas.openxmlformats.org/drawingml/2006/main">
            <a:pPr algn="l">
              <a:lnSpc>
                <a:spcPct val="108000"/>
              </a:lnSpc>
              <a:buNone/>
              <a:defRPr sz="1500" b="1">
                <a:solidFill>
                  <a:srgbClr val="356D42"/>
                </a:solidFill>
                <a:latin typeface="Arial"/>
                <a:ea typeface="Arial"/>
                <a:cs typeface="Arial"/>
              </a:defRPr>
            </a:pPr>
            <a:r>
              <a:rPr sz="1500" b="1">
                <a:solidFill>
                  <a:srgbClr val="356D42"/>
                </a:solidFill>
                <a:latin typeface="Arial"/>
                <a:ea typeface="Arial"/>
                <a:cs typeface="Arial"/>
              </a:rPr>
              <a:t>Baseline candidate   /   opportunity register   /   prioritized measures   /   performance and implementation plan</a:t>
            </a:r>
          </a:p>
        </p:txBody>
      </p:sp>
    </p:spTree>
    <p:extLst>
      <p:ext uri="{BB962C8B-B14F-4D97-AF65-F5344CB8AC3E}">
        <p14:creationId xmlns:p14="http://schemas.microsoft.com/office/powerpoint/2010/main" val="146968014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57167783-5595-4185-B12B-C3485CB36B66}"/>
              </a:ext>
            </a:extLst>
          </p:cNvPr>
          <p:cNvPicPr>
            <a:picLocks xmlns:a="http://schemas.openxmlformats.org/drawingml/2006/main" noChangeAspect="1"/>
          </p:cNvPicPr>
          <p:nvPr/>
        </p:nvPicPr>
        <p:blipFill>
          <a:blip xmlns:r="http://schemas.openxmlformats.org/officeDocument/2006/relationships" xmlns:a="http://schemas.openxmlformats.org/drawingml/2006/main" r:embed="R3d335a0ddf714cf9"/>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94854F6E-BDC1-452E-9368-FCFD383787CB}"/>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10E91757-8E68-405D-9328-C5DB958C1927}"/>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E0D256B3-4823-4801-B1B3-E6BFFA53F5DE}"/>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G4U brings digital capability and UAE delivery together</a:t>
            </a:r>
          </a:p>
        </p:txBody>
      </p:sp>
      <p:sp>
        <p:nvSpPr>
          <p:cNvPr id="5" name="subtitle">
            <a:extLst xmlns:a="http://schemas.openxmlformats.org/drawingml/2006/main">
              <a:ext uri="{FF2B5EF4-FFF2-40B4-BE49-F238E27FC236}">
                <a16:creationId xmlns:a16="http://schemas.microsoft.com/office/drawing/2014/main" id="{A52C309C-E47B-4536-9457-84BBB6F557C1}"/>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A coordinated delivery model connects the people needed for the building's outcome.</a:t>
            </a:r>
          </a:p>
        </p:txBody>
      </p:sp>
      <p:sp>
        <p:nvSpPr>
          <p:cNvPr id="6" name="footer">
            <a:extLst xmlns:a="http://schemas.openxmlformats.org/drawingml/2006/main">
              <a:ext uri="{FF2B5EF4-FFF2-40B4-BE49-F238E27FC236}">
                <a16:creationId xmlns:a16="http://schemas.microsoft.com/office/drawing/2014/main" id="{14FF3EA4-6B00-4D54-9414-CB3CB5396D8E}"/>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a:t>
            </a:r>
          </a:p>
        </p:txBody>
      </p:sp>
      <p:sp>
        <p:nvSpPr>
          <p:cNvPr id="7" name="page">
            <a:extLst xmlns:a="http://schemas.openxmlformats.org/drawingml/2006/main">
              <a:ext uri="{FF2B5EF4-FFF2-40B4-BE49-F238E27FC236}">
                <a16:creationId xmlns:a16="http://schemas.microsoft.com/office/drawing/2014/main" id="{FCD69AF1-EFBA-4FF1-8910-72BC6DE27C6F}"/>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11</a:t>
            </a:r>
          </a:p>
        </p:txBody>
      </p:sp>
      <p:sp>
        <p:nvSpPr>
          <p:cNvPr id="8" name="row-heading-0">
            <a:extLst xmlns:a="http://schemas.openxmlformats.org/drawingml/2006/main">
              <a:ext uri="{FF2B5EF4-FFF2-40B4-BE49-F238E27FC236}">
                <a16:creationId xmlns:a16="http://schemas.microsoft.com/office/drawing/2014/main" id="{721ABE68-8E06-4386-A3E1-EDCF41D70D1B}"/>
              </a:ext>
            </a:extLst>
          </p:cNvPr>
          <p:cNvSpPr>
            <a:spLocks xmlns:a="http://schemas.openxmlformats.org/drawingml/2006/main" noGrp="1"/>
          </p:cNvSpPr>
          <p:nvPr/>
        </p:nvSpPr>
        <p:spPr>
          <a:xfrm xmlns:a="http://schemas.openxmlformats.org/drawingml/2006/main">
            <a:off x="685800" y="3028950"/>
            <a:ext cx="3429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Local delivery leadership</a:t>
            </a:r>
          </a:p>
        </p:txBody>
      </p:sp>
      <p:sp>
        <p:nvSpPr>
          <p:cNvPr id="9" name="row-body-0">
            <a:extLst xmlns:a="http://schemas.openxmlformats.org/drawingml/2006/main">
              <a:ext uri="{FF2B5EF4-FFF2-40B4-BE49-F238E27FC236}">
                <a16:creationId xmlns:a16="http://schemas.microsoft.com/office/drawing/2014/main" id="{F3ECD81C-D6D6-4C72-936E-6C762356781F}"/>
              </a:ext>
            </a:extLst>
          </p:cNvPr>
          <p:cNvSpPr>
            <a:spLocks xmlns:a="http://schemas.openxmlformats.org/drawingml/2006/main" noGrp="1"/>
          </p:cNvSpPr>
          <p:nvPr/>
        </p:nvSpPr>
        <p:spPr>
          <a:xfrm xmlns:a="http://schemas.openxmlformats.org/drawingml/2006/main">
            <a:off x="4400550" y="3057525"/>
            <a:ext cx="71056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Customer coordination, site organization and accountable project management.</a:t>
            </a:r>
          </a:p>
        </p:txBody>
      </p:sp>
      <p:sp>
        <p:nvSpPr>
          <p:cNvPr id="10" name="rule">
            <a:extLst xmlns:a="http://schemas.openxmlformats.org/drawingml/2006/main">
              <a:ext uri="{FF2B5EF4-FFF2-40B4-BE49-F238E27FC236}">
                <a16:creationId xmlns:a16="http://schemas.microsoft.com/office/drawing/2014/main" id="{70569025-C79A-461F-8654-1930D0974B38}"/>
              </a:ext>
            </a:extLst>
          </p:cNvPr>
          <p:cNvSpPr>
            <a:spLocks xmlns:a="http://schemas.openxmlformats.org/drawingml/2006/main" noGrp="1"/>
          </p:cNvSpPr>
          <p:nvPr/>
        </p:nvSpPr>
        <p:spPr>
          <a:xfrm xmlns:a="http://schemas.openxmlformats.org/drawingml/2006/main">
            <a:off x="685800" y="3781425"/>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1" name="row-heading-1">
            <a:extLst xmlns:a="http://schemas.openxmlformats.org/drawingml/2006/main">
              <a:ext uri="{FF2B5EF4-FFF2-40B4-BE49-F238E27FC236}">
                <a16:creationId xmlns:a16="http://schemas.microsoft.com/office/drawing/2014/main" id="{D6D653DF-BF08-4169-B0CA-2AA4FE18571B}"/>
              </a:ext>
            </a:extLst>
          </p:cNvPr>
          <p:cNvSpPr>
            <a:spLocks xmlns:a="http://schemas.openxmlformats.org/drawingml/2006/main" noGrp="1"/>
          </p:cNvSpPr>
          <p:nvPr/>
        </p:nvSpPr>
        <p:spPr>
          <a:xfrm xmlns:a="http://schemas.openxmlformats.org/drawingml/2006/main">
            <a:off x="685800" y="3962400"/>
            <a:ext cx="3429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Digital and AI capability</a:t>
            </a:r>
          </a:p>
        </p:txBody>
      </p:sp>
      <p:sp>
        <p:nvSpPr>
          <p:cNvPr id="12" name="row-body-1">
            <a:extLst xmlns:a="http://schemas.openxmlformats.org/drawingml/2006/main">
              <a:ext uri="{FF2B5EF4-FFF2-40B4-BE49-F238E27FC236}">
                <a16:creationId xmlns:a16="http://schemas.microsoft.com/office/drawing/2014/main" id="{31C8FDF5-8AF4-47DB-BA4A-A4264A913383}"/>
              </a:ext>
            </a:extLst>
          </p:cNvPr>
          <p:cNvSpPr>
            <a:spLocks xmlns:a="http://schemas.openxmlformats.org/drawingml/2006/main" noGrp="1"/>
          </p:cNvSpPr>
          <p:nvPr/>
        </p:nvSpPr>
        <p:spPr>
          <a:xfrm xmlns:a="http://schemas.openxmlformats.org/drawingml/2006/main">
            <a:off x="4400550" y="3990975"/>
            <a:ext cx="71056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Established platforms, metering and analysis, with advanced energy functions deployed through the project roadmap.</a:t>
            </a:r>
          </a:p>
        </p:txBody>
      </p:sp>
      <p:sp>
        <p:nvSpPr>
          <p:cNvPr id="13" name="rule">
            <a:extLst xmlns:a="http://schemas.openxmlformats.org/drawingml/2006/main">
              <a:ext uri="{FF2B5EF4-FFF2-40B4-BE49-F238E27FC236}">
                <a16:creationId xmlns:a16="http://schemas.microsoft.com/office/drawing/2014/main" id="{A083D210-DD6B-49D9-BBAC-A898AD448752}"/>
              </a:ext>
            </a:extLst>
          </p:cNvPr>
          <p:cNvSpPr>
            <a:spLocks xmlns:a="http://schemas.openxmlformats.org/drawingml/2006/main" noGrp="1"/>
          </p:cNvSpPr>
          <p:nvPr/>
        </p:nvSpPr>
        <p:spPr>
          <a:xfrm xmlns:a="http://schemas.openxmlformats.org/drawingml/2006/main">
            <a:off x="685800" y="4714875"/>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4" name="row-heading-2">
            <a:extLst xmlns:a="http://schemas.openxmlformats.org/drawingml/2006/main">
              <a:ext uri="{FF2B5EF4-FFF2-40B4-BE49-F238E27FC236}">
                <a16:creationId xmlns:a16="http://schemas.microsoft.com/office/drawing/2014/main" id="{D28A2F9A-91D2-4912-A464-AA4FB34BD577}"/>
              </a:ext>
            </a:extLst>
          </p:cNvPr>
          <p:cNvSpPr>
            <a:spLocks xmlns:a="http://schemas.openxmlformats.org/drawingml/2006/main" noGrp="1"/>
          </p:cNvSpPr>
          <p:nvPr/>
        </p:nvSpPr>
        <p:spPr>
          <a:xfrm xmlns:a="http://schemas.openxmlformats.org/drawingml/2006/main">
            <a:off x="685800" y="4895850"/>
            <a:ext cx="3429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Energy engineering partners</a:t>
            </a:r>
          </a:p>
        </p:txBody>
      </p:sp>
      <p:sp>
        <p:nvSpPr>
          <p:cNvPr id="15" name="row-body-2">
            <a:extLst xmlns:a="http://schemas.openxmlformats.org/drawingml/2006/main">
              <a:ext uri="{FF2B5EF4-FFF2-40B4-BE49-F238E27FC236}">
                <a16:creationId xmlns:a16="http://schemas.microsoft.com/office/drawing/2014/main" id="{159A830E-5D95-4B93-B8C6-905448C4C11F}"/>
              </a:ext>
            </a:extLst>
          </p:cNvPr>
          <p:cNvSpPr>
            <a:spLocks xmlns:a="http://schemas.openxmlformats.org/drawingml/2006/main" noGrp="1"/>
          </p:cNvSpPr>
          <p:nvPr/>
        </p:nvSpPr>
        <p:spPr>
          <a:xfrm xmlns:a="http://schemas.openxmlformats.org/drawingml/2006/main">
            <a:off x="4400550" y="4924425"/>
            <a:ext cx="71056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Equipment modernization, commissioning, construction and service support.</a:t>
            </a:r>
          </a:p>
        </p:txBody>
      </p:sp>
      <p:sp>
        <p:nvSpPr>
          <p:cNvPr id="16" name="closing">
            <a:extLst xmlns:a="http://schemas.openxmlformats.org/drawingml/2006/main">
              <a:ext uri="{FF2B5EF4-FFF2-40B4-BE49-F238E27FC236}">
                <a16:creationId xmlns:a16="http://schemas.microsoft.com/office/drawing/2014/main" id="{0AFF5043-7352-42DC-992F-EA64BA6A2239}"/>
              </a:ext>
            </a:extLst>
          </p:cNvPr>
          <p:cNvSpPr>
            <a:spLocks xmlns:a="http://schemas.openxmlformats.org/drawingml/2006/main" noGrp="1"/>
          </p:cNvSpPr>
          <p:nvPr/>
        </p:nvSpPr>
        <p:spPr>
          <a:xfrm xmlns:a="http://schemas.openxmlformats.org/drawingml/2006/main">
            <a:off x="685800" y="5972175"/>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Work with the owner's FM, engineering and IT teams through one agreed plan.</a:t>
            </a:r>
          </a:p>
        </p:txBody>
      </p:sp>
    </p:spTree>
    <p:extLst>
      <p:ext uri="{BB962C8B-B14F-4D97-AF65-F5344CB8AC3E}">
        <p14:creationId xmlns:p14="http://schemas.microsoft.com/office/powerpoint/2010/main" val="207059385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915E46A5-F11E-4EC8-A56E-D743CF9C00CD}"/>
              </a:ext>
            </a:extLst>
          </p:cNvPr>
          <p:cNvPicPr>
            <a:picLocks xmlns:a="http://schemas.openxmlformats.org/drawingml/2006/main" noChangeAspect="1"/>
          </p:cNvPicPr>
          <p:nvPr/>
        </p:nvPicPr>
        <p:blipFill>
          <a:blip xmlns:r="http://schemas.openxmlformats.org/officeDocument/2006/relationships" xmlns:a="http://schemas.openxmlformats.org/drawingml/2006/main" r:embed="R6e6baa0c5e884226"/>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22EB4F73-50A7-48CB-9EE5-D189A0F77D84}"/>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C1C00A2B-73BC-4BAA-8838-1F87E09188C4}"/>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92C6296E-2701-4C24-94F8-A3EFACA0692D}"/>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Choose one building and agree the next step</a:t>
            </a:r>
          </a:p>
        </p:txBody>
      </p:sp>
      <p:sp>
        <p:nvSpPr>
          <p:cNvPr id="5" name="subtitle">
            <a:extLst xmlns:a="http://schemas.openxmlformats.org/drawingml/2006/main">
              <a:ext uri="{FF2B5EF4-FFF2-40B4-BE49-F238E27FC236}">
                <a16:creationId xmlns:a16="http://schemas.microsoft.com/office/drawing/2014/main" id="{A1D846E9-2CF0-48B4-96DB-DD31A8B99A55}"/>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A focused start creates the information needed for a useful project discussion.</a:t>
            </a:r>
          </a:p>
        </p:txBody>
      </p:sp>
      <p:sp>
        <p:nvSpPr>
          <p:cNvPr id="6" name="footer">
            <a:extLst xmlns:a="http://schemas.openxmlformats.org/drawingml/2006/main">
              <a:ext uri="{FF2B5EF4-FFF2-40B4-BE49-F238E27FC236}">
                <a16:creationId xmlns:a16="http://schemas.microsoft.com/office/drawing/2014/main" id="{B2B7F5BB-7F05-4F6F-9F74-4DBEB869F3A2}"/>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a:t>
            </a:r>
          </a:p>
        </p:txBody>
      </p:sp>
      <p:sp>
        <p:nvSpPr>
          <p:cNvPr id="7" name="page">
            <a:extLst xmlns:a="http://schemas.openxmlformats.org/drawingml/2006/main">
              <a:ext uri="{FF2B5EF4-FFF2-40B4-BE49-F238E27FC236}">
                <a16:creationId xmlns:a16="http://schemas.microsoft.com/office/drawing/2014/main" id="{9208E01A-C702-4FEC-85AD-CE6E5CB245D2}"/>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12</a:t>
            </a:r>
          </a:p>
        </p:txBody>
      </p:sp>
      <p:sp>
        <p:nvSpPr>
          <p:cNvPr id="8" name="row-heading-0">
            <a:extLst xmlns:a="http://schemas.openxmlformats.org/drawingml/2006/main">
              <a:ext uri="{FF2B5EF4-FFF2-40B4-BE49-F238E27FC236}">
                <a16:creationId xmlns:a16="http://schemas.microsoft.com/office/drawing/2014/main" id="{AD123CA4-35AC-45FD-8474-0B646085D72E}"/>
              </a:ext>
            </a:extLst>
          </p:cNvPr>
          <p:cNvSpPr>
            <a:spLocks xmlns:a="http://schemas.openxmlformats.org/drawingml/2006/main" noGrp="1"/>
          </p:cNvSpPr>
          <p:nvPr/>
        </p:nvSpPr>
        <p:spPr>
          <a:xfrm xmlns:a="http://schemas.openxmlformats.org/drawingml/2006/main">
            <a:off x="685800" y="3028950"/>
            <a:ext cx="32861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Select a candidate</a:t>
            </a:r>
          </a:p>
        </p:txBody>
      </p:sp>
      <p:sp>
        <p:nvSpPr>
          <p:cNvPr id="9" name="row-body-0">
            <a:extLst xmlns:a="http://schemas.openxmlformats.org/drawingml/2006/main">
              <a:ext uri="{FF2B5EF4-FFF2-40B4-BE49-F238E27FC236}">
                <a16:creationId xmlns:a16="http://schemas.microsoft.com/office/drawing/2014/main" id="{E91B9549-77AA-4AE6-A295-963005BA1B1A}"/>
              </a:ext>
            </a:extLst>
          </p:cNvPr>
          <p:cNvSpPr>
            <a:spLocks xmlns:a="http://schemas.openxmlformats.org/drawingml/2006/main" noGrp="1"/>
          </p:cNvSpPr>
          <p:nvPr/>
        </p:nvSpPr>
        <p:spPr>
          <a:xfrm xmlns:a="http://schemas.openxmlformats.org/drawingml/2006/main">
            <a:off x="4257675" y="3057525"/>
            <a:ext cx="724852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An existing office building with an owner-controlled operating scope.</a:t>
            </a:r>
          </a:p>
        </p:txBody>
      </p:sp>
      <p:sp>
        <p:nvSpPr>
          <p:cNvPr id="10" name="rule">
            <a:extLst xmlns:a="http://schemas.openxmlformats.org/drawingml/2006/main">
              <a:ext uri="{FF2B5EF4-FFF2-40B4-BE49-F238E27FC236}">
                <a16:creationId xmlns:a16="http://schemas.microsoft.com/office/drawing/2014/main" id="{F9F28DF6-6F9C-4530-BE67-61B4A1DB14B4}"/>
              </a:ext>
            </a:extLst>
          </p:cNvPr>
          <p:cNvSpPr>
            <a:spLocks xmlns:a="http://schemas.openxmlformats.org/drawingml/2006/main" noGrp="1"/>
          </p:cNvSpPr>
          <p:nvPr/>
        </p:nvSpPr>
        <p:spPr>
          <a:xfrm xmlns:a="http://schemas.openxmlformats.org/drawingml/2006/main">
            <a:off x="685800" y="3752850"/>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1" name="row-heading-1">
            <a:extLst xmlns:a="http://schemas.openxmlformats.org/drawingml/2006/main">
              <a:ext uri="{FF2B5EF4-FFF2-40B4-BE49-F238E27FC236}">
                <a16:creationId xmlns:a16="http://schemas.microsoft.com/office/drawing/2014/main" id="{4B116687-E2E0-464F-9E41-DF7F4A236E5C}"/>
              </a:ext>
            </a:extLst>
          </p:cNvPr>
          <p:cNvSpPr>
            <a:spLocks xmlns:a="http://schemas.openxmlformats.org/drawingml/2006/main" noGrp="1"/>
          </p:cNvSpPr>
          <p:nvPr/>
        </p:nvSpPr>
        <p:spPr>
          <a:xfrm xmlns:a="http://schemas.openxmlformats.org/drawingml/2006/main">
            <a:off x="685800" y="3933825"/>
            <a:ext cx="32861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Bring the right people</a:t>
            </a:r>
          </a:p>
        </p:txBody>
      </p:sp>
      <p:sp>
        <p:nvSpPr>
          <p:cNvPr id="12" name="row-body-1">
            <a:extLst xmlns:a="http://schemas.openxmlformats.org/drawingml/2006/main">
              <a:ext uri="{FF2B5EF4-FFF2-40B4-BE49-F238E27FC236}">
                <a16:creationId xmlns:a16="http://schemas.microsoft.com/office/drawing/2014/main" id="{EA3714D9-AAED-4327-9935-81A2064C08C5}"/>
              </a:ext>
            </a:extLst>
          </p:cNvPr>
          <p:cNvSpPr>
            <a:spLocks xmlns:a="http://schemas.openxmlformats.org/drawingml/2006/main" noGrp="1"/>
          </p:cNvSpPr>
          <p:nvPr/>
        </p:nvSpPr>
        <p:spPr>
          <a:xfrm xmlns:a="http://schemas.openxmlformats.org/drawingml/2006/main">
            <a:off x="4257675" y="3962400"/>
            <a:ext cx="724852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Asset management, FM or engineering, plus IT and procurement as needed.</a:t>
            </a:r>
          </a:p>
        </p:txBody>
      </p:sp>
      <p:sp>
        <p:nvSpPr>
          <p:cNvPr id="13" name="rule">
            <a:extLst xmlns:a="http://schemas.openxmlformats.org/drawingml/2006/main">
              <a:ext uri="{FF2B5EF4-FFF2-40B4-BE49-F238E27FC236}">
                <a16:creationId xmlns:a16="http://schemas.microsoft.com/office/drawing/2014/main" id="{7DF7260A-9841-4B8A-9EDE-5D45F037ED9F}"/>
              </a:ext>
            </a:extLst>
          </p:cNvPr>
          <p:cNvSpPr>
            <a:spLocks xmlns:a="http://schemas.openxmlformats.org/drawingml/2006/main" noGrp="1"/>
          </p:cNvSpPr>
          <p:nvPr/>
        </p:nvSpPr>
        <p:spPr>
          <a:xfrm xmlns:a="http://schemas.openxmlformats.org/drawingml/2006/main">
            <a:off x="685800" y="4657725"/>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4" name="row-heading-2">
            <a:extLst xmlns:a="http://schemas.openxmlformats.org/drawingml/2006/main">
              <a:ext uri="{FF2B5EF4-FFF2-40B4-BE49-F238E27FC236}">
                <a16:creationId xmlns:a16="http://schemas.microsoft.com/office/drawing/2014/main" id="{3115BE33-F136-4BDC-8074-57BC545BB040}"/>
              </a:ext>
            </a:extLst>
          </p:cNvPr>
          <p:cNvSpPr>
            <a:spLocks xmlns:a="http://schemas.openxmlformats.org/drawingml/2006/main" noGrp="1"/>
          </p:cNvSpPr>
          <p:nvPr/>
        </p:nvSpPr>
        <p:spPr>
          <a:xfrm xmlns:a="http://schemas.openxmlformats.org/drawingml/2006/main">
            <a:off x="685800" y="4838700"/>
            <a:ext cx="32861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Prepare a small data set</a:t>
            </a:r>
          </a:p>
        </p:txBody>
      </p:sp>
      <p:sp>
        <p:nvSpPr>
          <p:cNvPr id="15" name="row-body-2">
            <a:extLst xmlns:a="http://schemas.openxmlformats.org/drawingml/2006/main">
              <a:ext uri="{FF2B5EF4-FFF2-40B4-BE49-F238E27FC236}">
                <a16:creationId xmlns:a16="http://schemas.microsoft.com/office/drawing/2014/main" id="{F205C7DD-1875-49C2-904D-714924B7A5D2}"/>
              </a:ext>
            </a:extLst>
          </p:cNvPr>
          <p:cNvSpPr>
            <a:spLocks xmlns:a="http://schemas.openxmlformats.org/drawingml/2006/main" noGrp="1"/>
          </p:cNvSpPr>
          <p:nvPr/>
        </p:nvSpPr>
        <p:spPr>
          <a:xfrm xmlns:a="http://schemas.openxmlformats.org/drawingml/2006/main">
            <a:off x="4257675" y="4867275"/>
            <a:ext cx="724852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Bills, operating schedules, key equipment and available metering/BMS data.</a:t>
            </a:r>
          </a:p>
        </p:txBody>
      </p:sp>
      <p:sp>
        <p:nvSpPr>
          <p:cNvPr id="16" name="closing">
            <a:extLst xmlns:a="http://schemas.openxmlformats.org/drawingml/2006/main">
              <a:ext uri="{FF2B5EF4-FFF2-40B4-BE49-F238E27FC236}">
                <a16:creationId xmlns:a16="http://schemas.microsoft.com/office/drawing/2014/main" id="{05C65336-408E-4EB6-9574-3115E11C2E96}"/>
              </a:ext>
            </a:extLst>
          </p:cNvPr>
          <p:cNvSpPr>
            <a:spLocks xmlns:a="http://schemas.openxmlformats.org/drawingml/2006/main" noGrp="1"/>
          </p:cNvSpPr>
          <p:nvPr/>
        </p:nvSpPr>
        <p:spPr>
          <a:xfrm xmlns:a="http://schemas.openxmlformats.org/drawingml/2006/main">
            <a:off x="685800" y="590550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Next meeting: confirm the boundary, assess readiness and scope the 90-day assessment.</a:t>
            </a:r>
          </a:p>
        </p:txBody>
      </p:sp>
    </p:spTree>
    <p:extLst>
      <p:ext uri="{BB962C8B-B14F-4D97-AF65-F5344CB8AC3E}">
        <p14:creationId xmlns:p14="http://schemas.microsoft.com/office/powerpoint/2010/main" val="32090303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13BDD096-9D3D-4C6C-8B5E-30498512C140}"/>
              </a:ext>
            </a:extLst>
          </p:cNvPr>
          <p:cNvPicPr>
            <a:picLocks xmlns:a="http://schemas.openxmlformats.org/drawingml/2006/main" noChangeAspect="1"/>
          </p:cNvPicPr>
          <p:nvPr/>
        </p:nvPicPr>
        <p:blipFill>
          <a:blip xmlns:r="http://schemas.openxmlformats.org/officeDocument/2006/relationships" xmlns:a="http://schemas.openxmlformats.org/drawingml/2006/main" r:embed="Re3541ed3112645d1"/>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815191AD-D114-4C91-B7EC-8F9ED2BA9341}"/>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B2F52DD9-C864-44DC-A320-9A2974070882}"/>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65952457-1707-43E1-88E0-48A098EB4C8F}"/>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Match the commercial structure to the project</a:t>
            </a:r>
          </a:p>
        </p:txBody>
      </p:sp>
      <p:sp>
        <p:nvSpPr>
          <p:cNvPr id="5" name="subtitle">
            <a:extLst xmlns:a="http://schemas.openxmlformats.org/drawingml/2006/main">
              <a:ext uri="{FF2B5EF4-FFF2-40B4-BE49-F238E27FC236}">
                <a16:creationId xmlns:a16="http://schemas.microsoft.com/office/drawing/2014/main" id="{BAE28F2B-8563-4BD9-B680-71930587A78C}"/>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Start with the assessment, then select the delivery and service arrangement.</a:t>
            </a:r>
          </a:p>
        </p:txBody>
      </p:sp>
      <p:sp>
        <p:nvSpPr>
          <p:cNvPr id="6" name="footer">
            <a:extLst xmlns:a="http://schemas.openxmlformats.org/drawingml/2006/main">
              <a:ext uri="{FF2B5EF4-FFF2-40B4-BE49-F238E27FC236}">
                <a16:creationId xmlns:a16="http://schemas.microsoft.com/office/drawing/2014/main" id="{6D77EFFD-A842-4B98-84A3-B32A8CFDEDAF}"/>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Meeting backup</a:t>
            </a:r>
          </a:p>
        </p:txBody>
      </p:sp>
      <p:sp>
        <p:nvSpPr>
          <p:cNvPr id="7" name="page">
            <a:extLst xmlns:a="http://schemas.openxmlformats.org/drawingml/2006/main">
              <a:ext uri="{FF2B5EF4-FFF2-40B4-BE49-F238E27FC236}">
                <a16:creationId xmlns:a16="http://schemas.microsoft.com/office/drawing/2014/main" id="{6387A12C-65A6-4703-B3CB-ECAD217BDC27}"/>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13</a:t>
            </a:r>
          </a:p>
        </p:txBody>
      </p:sp>
      <p:sp>
        <p:nvSpPr>
          <p:cNvPr id="8" name="row-heading-0">
            <a:extLst xmlns:a="http://schemas.openxmlformats.org/drawingml/2006/main">
              <a:ext uri="{FF2B5EF4-FFF2-40B4-BE49-F238E27FC236}">
                <a16:creationId xmlns:a16="http://schemas.microsoft.com/office/drawing/2014/main" id="{79C31D2A-2BED-4FDB-992B-3664676E3B45}"/>
              </a:ext>
            </a:extLst>
          </p:cNvPr>
          <p:cNvSpPr>
            <a:spLocks xmlns:a="http://schemas.openxmlformats.org/drawingml/2006/main" noGrp="1"/>
          </p:cNvSpPr>
          <p:nvPr/>
        </p:nvSpPr>
        <p:spPr>
          <a:xfrm xmlns:a="http://schemas.openxmlformats.org/drawingml/2006/main">
            <a:off x="685800" y="30289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Owner-funded improvement</a:t>
            </a:r>
          </a:p>
        </p:txBody>
      </p:sp>
      <p:sp>
        <p:nvSpPr>
          <p:cNvPr id="9" name="row-body-0">
            <a:extLst xmlns:a="http://schemas.openxmlformats.org/drawingml/2006/main">
              <a:ext uri="{FF2B5EF4-FFF2-40B4-BE49-F238E27FC236}">
                <a16:creationId xmlns:a16="http://schemas.microsoft.com/office/drawing/2014/main" id="{7A078E34-A282-4D05-A8C8-57624D9244AD}"/>
              </a:ext>
            </a:extLst>
          </p:cNvPr>
          <p:cNvSpPr>
            <a:spLocks xmlns:a="http://schemas.openxmlformats.org/drawingml/2006/main" noGrp="1"/>
          </p:cNvSpPr>
          <p:nvPr/>
        </p:nvSpPr>
        <p:spPr>
          <a:xfrm xmlns:a="http://schemas.openxmlformats.org/drawingml/2006/main">
            <a:off x="4210050" y="30575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The owner funds the works and combines delivery with an agreed performance-management service.</a:t>
            </a:r>
          </a:p>
        </p:txBody>
      </p:sp>
      <p:sp>
        <p:nvSpPr>
          <p:cNvPr id="10" name="rule">
            <a:extLst xmlns:a="http://schemas.openxmlformats.org/drawingml/2006/main">
              <a:ext uri="{FF2B5EF4-FFF2-40B4-BE49-F238E27FC236}">
                <a16:creationId xmlns:a16="http://schemas.microsoft.com/office/drawing/2014/main" id="{BE4EB694-65F9-4819-AA9E-CAF4CE9D29EA}"/>
              </a:ext>
            </a:extLst>
          </p:cNvPr>
          <p:cNvSpPr>
            <a:spLocks xmlns:a="http://schemas.openxmlformats.org/drawingml/2006/main" noGrp="1"/>
          </p:cNvSpPr>
          <p:nvPr/>
        </p:nvSpPr>
        <p:spPr>
          <a:xfrm xmlns:a="http://schemas.openxmlformats.org/drawingml/2006/main">
            <a:off x="685800" y="3819525"/>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1" name="row-heading-1">
            <a:extLst xmlns:a="http://schemas.openxmlformats.org/drawingml/2006/main">
              <a:ext uri="{FF2B5EF4-FFF2-40B4-BE49-F238E27FC236}">
                <a16:creationId xmlns:a16="http://schemas.microsoft.com/office/drawing/2014/main" id="{FFE1B9DD-1DF9-44ED-ABCA-36718B44D406}"/>
              </a:ext>
            </a:extLst>
          </p:cNvPr>
          <p:cNvSpPr>
            <a:spLocks xmlns:a="http://schemas.openxmlformats.org/drawingml/2006/main" noGrp="1"/>
          </p:cNvSpPr>
          <p:nvPr/>
        </p:nvSpPr>
        <p:spPr>
          <a:xfrm xmlns:a="http://schemas.openxmlformats.org/drawingml/2006/main">
            <a:off x="685800" y="40005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Performance-linked service</a:t>
            </a:r>
          </a:p>
        </p:txBody>
      </p:sp>
      <p:sp>
        <p:nvSpPr>
          <p:cNvPr id="12" name="row-body-1">
            <a:extLst xmlns:a="http://schemas.openxmlformats.org/drawingml/2006/main">
              <a:ext uri="{FF2B5EF4-FFF2-40B4-BE49-F238E27FC236}">
                <a16:creationId xmlns:a16="http://schemas.microsoft.com/office/drawing/2014/main" id="{1728568A-BEAD-42C3-8EE2-63A4A55A095F}"/>
              </a:ext>
            </a:extLst>
          </p:cNvPr>
          <p:cNvSpPr>
            <a:spLocks xmlns:a="http://schemas.openxmlformats.org/drawingml/2006/main" noGrp="1"/>
          </p:cNvSpPr>
          <p:nvPr/>
        </p:nvSpPr>
        <p:spPr>
          <a:xfrm xmlns:a="http://schemas.openxmlformats.org/drawingml/2006/main">
            <a:off x="4210050" y="40290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Fees and incentives link to a defined, measurable performance arrangement.</a:t>
            </a:r>
          </a:p>
        </p:txBody>
      </p:sp>
      <p:sp>
        <p:nvSpPr>
          <p:cNvPr id="13" name="rule">
            <a:extLst xmlns:a="http://schemas.openxmlformats.org/drawingml/2006/main">
              <a:ext uri="{FF2B5EF4-FFF2-40B4-BE49-F238E27FC236}">
                <a16:creationId xmlns:a16="http://schemas.microsoft.com/office/drawing/2014/main" id="{F62BC654-2641-4152-8503-35C3BA728778}"/>
              </a:ext>
            </a:extLst>
          </p:cNvPr>
          <p:cNvSpPr>
            <a:spLocks xmlns:a="http://schemas.openxmlformats.org/drawingml/2006/main" noGrp="1"/>
          </p:cNvSpPr>
          <p:nvPr/>
        </p:nvSpPr>
        <p:spPr>
          <a:xfrm xmlns:a="http://schemas.openxmlformats.org/drawingml/2006/main">
            <a:off x="685800" y="4791075"/>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4" name="row-heading-2">
            <a:extLst xmlns:a="http://schemas.openxmlformats.org/drawingml/2006/main">
              <a:ext uri="{FF2B5EF4-FFF2-40B4-BE49-F238E27FC236}">
                <a16:creationId xmlns:a16="http://schemas.microsoft.com/office/drawing/2014/main" id="{38B343E4-DF71-4E7A-98B1-93F8173A5B0E}"/>
              </a:ext>
            </a:extLst>
          </p:cNvPr>
          <p:cNvSpPr>
            <a:spLocks xmlns:a="http://schemas.openxmlformats.org/drawingml/2006/main" noGrp="1"/>
          </p:cNvSpPr>
          <p:nvPr/>
        </p:nvSpPr>
        <p:spPr>
          <a:xfrm xmlns:a="http://schemas.openxmlformats.org/drawingml/2006/main">
            <a:off x="685800" y="49720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Long-duration asset service</a:t>
            </a:r>
          </a:p>
        </p:txBody>
      </p:sp>
      <p:sp>
        <p:nvSpPr>
          <p:cNvPr id="15" name="row-body-2">
            <a:extLst xmlns:a="http://schemas.openxmlformats.org/drawingml/2006/main">
              <a:ext uri="{FF2B5EF4-FFF2-40B4-BE49-F238E27FC236}">
                <a16:creationId xmlns:a16="http://schemas.microsoft.com/office/drawing/2014/main" id="{F09AD1E9-5915-4667-BD4F-6D03CE142BD9}"/>
              </a:ext>
            </a:extLst>
          </p:cNvPr>
          <p:cNvSpPr>
            <a:spLocks xmlns:a="http://schemas.openxmlformats.org/drawingml/2006/main" noGrp="1"/>
          </p:cNvSpPr>
          <p:nvPr/>
        </p:nvSpPr>
        <p:spPr>
          <a:xfrm xmlns:a="http://schemas.openxmlformats.org/drawingml/2006/main">
            <a:off x="4210050" y="50006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Equipment investment and managed operation can be combined where asset life, funding and contracts align.</a:t>
            </a:r>
          </a:p>
        </p:txBody>
      </p:sp>
    </p:spTree>
    <p:extLst>
      <p:ext uri="{BB962C8B-B14F-4D97-AF65-F5344CB8AC3E}">
        <p14:creationId xmlns:p14="http://schemas.microsoft.com/office/powerpoint/2010/main" val="121597497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180D5DF2-334A-4CEE-BC4E-A12B527CF1BC}"/>
              </a:ext>
            </a:extLst>
          </p:cNvPr>
          <p:cNvPicPr>
            <a:picLocks xmlns:a="http://schemas.openxmlformats.org/drawingml/2006/main" noChangeAspect="1"/>
          </p:cNvPicPr>
          <p:nvPr/>
        </p:nvPicPr>
        <p:blipFill>
          <a:blip xmlns:r="http://schemas.openxmlformats.org/officeDocument/2006/relationships" xmlns:a="http://schemas.openxmlformats.org/drawingml/2006/main" r:embed="R9dfcfabeb26643c7"/>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F85AD502-162C-44CF-A378-ECC6724B0572}"/>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540B95BE-488C-4BFB-AF85-71A39464AB96}"/>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A9B99B89-9DD6-464D-928A-A412F2382AF1}"/>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Cooling supply changes where the opportunity sits</a:t>
            </a:r>
          </a:p>
        </p:txBody>
      </p:sp>
      <p:sp>
        <p:nvSpPr>
          <p:cNvPr id="5" name="subtitle">
            <a:extLst xmlns:a="http://schemas.openxmlformats.org/drawingml/2006/main">
              <a:ext uri="{FF2B5EF4-FFF2-40B4-BE49-F238E27FC236}">
                <a16:creationId xmlns:a16="http://schemas.microsoft.com/office/drawing/2014/main" id="{A1019316-651A-4E61-B3BF-30724090B7B2}"/>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Identify the supply and operating boundary before selecting the measures.</a:t>
            </a:r>
          </a:p>
        </p:txBody>
      </p:sp>
      <p:sp>
        <p:nvSpPr>
          <p:cNvPr id="6" name="footer">
            <a:extLst xmlns:a="http://schemas.openxmlformats.org/drawingml/2006/main">
              <a:ext uri="{FF2B5EF4-FFF2-40B4-BE49-F238E27FC236}">
                <a16:creationId xmlns:a16="http://schemas.microsoft.com/office/drawing/2014/main" id="{4FF176E1-50B6-4ECA-A803-DE0F3CB132D7}"/>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Meeting backup</a:t>
            </a:r>
          </a:p>
        </p:txBody>
      </p:sp>
      <p:sp>
        <p:nvSpPr>
          <p:cNvPr id="7" name="page">
            <a:extLst xmlns:a="http://schemas.openxmlformats.org/drawingml/2006/main">
              <a:ext uri="{FF2B5EF4-FFF2-40B4-BE49-F238E27FC236}">
                <a16:creationId xmlns:a16="http://schemas.microsoft.com/office/drawing/2014/main" id="{32F49B70-D672-4D84-8F05-AC81D52C52E2}"/>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14</a:t>
            </a:r>
          </a:p>
        </p:txBody>
      </p:sp>
      <p:sp>
        <p:nvSpPr>
          <p:cNvPr id="8" name="body">
            <a:extLst xmlns:a="http://schemas.openxmlformats.org/drawingml/2006/main">
              <a:ext uri="{FF2B5EF4-FFF2-40B4-BE49-F238E27FC236}">
                <a16:creationId xmlns:a16="http://schemas.microsoft.com/office/drawing/2014/main" id="{22B09914-FE29-4ECC-9D6B-1BBB20EC2D36}"/>
              </a:ext>
            </a:extLst>
          </p:cNvPr>
          <p:cNvSpPr>
            <a:spLocks xmlns:a="http://schemas.openxmlformats.org/drawingml/2006/main" noGrp="1"/>
          </p:cNvSpPr>
          <p:nvPr/>
        </p:nvSpPr>
        <p:spPr>
          <a:xfrm xmlns:a="http://schemas.openxmlformats.org/drawingml/2006/main">
            <a:off x="685800" y="3152775"/>
            <a:ext cx="4953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356D42"/>
                </a:solidFill>
                <a:latin typeface="Arial"/>
                <a:ea typeface="Arial"/>
                <a:cs typeface="Arial"/>
              </a:defRPr>
            </a:defPPr>
          </a:lstStyle>
          <a:p xmlns:a="http://schemas.openxmlformats.org/drawingml/2006/main">
            <a:pPr algn="l">
              <a:lnSpc>
                <a:spcPct val="108000"/>
              </a:lnSpc>
              <a:buNone/>
              <a:defRPr sz="2400" b="1">
                <a:solidFill>
                  <a:srgbClr val="356D42"/>
                </a:solidFill>
                <a:latin typeface="Arial"/>
                <a:ea typeface="Arial"/>
                <a:cs typeface="Arial"/>
              </a:defRPr>
            </a:pPr>
            <a:r>
              <a:rPr sz="2400" b="1">
                <a:solidFill>
                  <a:srgbClr val="356D42"/>
                </a:solidFill>
                <a:latin typeface="Arial"/>
                <a:ea typeface="Arial"/>
                <a:cs typeface="Arial"/>
              </a:rPr>
              <a:t>On-site cooling plant</a:t>
            </a:r>
          </a:p>
        </p:txBody>
      </p:sp>
      <p:sp>
        <p:nvSpPr>
          <p:cNvPr id="9" name="body">
            <a:extLst xmlns:a="http://schemas.openxmlformats.org/drawingml/2006/main">
              <a:ext uri="{FF2B5EF4-FFF2-40B4-BE49-F238E27FC236}">
                <a16:creationId xmlns:a16="http://schemas.microsoft.com/office/drawing/2014/main" id="{C1C7B700-7402-45C1-9049-76359D09B450}"/>
              </a:ext>
            </a:extLst>
          </p:cNvPr>
          <p:cNvSpPr>
            <a:spLocks xmlns:a="http://schemas.openxmlformats.org/drawingml/2006/main" noGrp="1"/>
          </p:cNvSpPr>
          <p:nvPr/>
        </p:nvSpPr>
        <p:spPr>
          <a:xfrm xmlns:a="http://schemas.openxmlformats.org/drawingml/2006/main">
            <a:off x="685800" y="4048125"/>
            <a:ext cx="4857750" cy="1409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0">
                <a:solidFill>
                  <a:srgbClr val="132238"/>
                </a:solidFill>
                <a:latin typeface="Arial"/>
                <a:ea typeface="Arial"/>
                <a:cs typeface="Arial"/>
              </a:defRPr>
            </a:defPPr>
          </a:lstStyle>
          <a:p xmlns:a="http://schemas.openxmlformats.org/drawingml/2006/main">
            <a:pPr algn="l">
              <a:lnSpc>
                <a:spcPct val="108000"/>
              </a:lnSpc>
              <a:buNone/>
              <a:defRPr sz="2025" b="0">
                <a:solidFill>
                  <a:srgbClr val="132238"/>
                </a:solidFill>
                <a:latin typeface="Arial"/>
                <a:ea typeface="Arial"/>
                <a:cs typeface="Arial"/>
              </a:defRPr>
            </a:pPr>
            <a:r>
              <a:rPr sz="2025" b="0">
                <a:solidFill>
                  <a:srgbClr val="132238"/>
                </a:solidFill>
                <a:latin typeface="Arial"/>
                <a:ea typeface="Arial"/>
                <a:cs typeface="Arial"/>
              </a:rPr>
              <a:t>Review plant efficiency, staging, pumping, airside operation and equipment improvement.</a:t>
            </a:r>
          </a:p>
        </p:txBody>
      </p:sp>
      <p:sp>
        <p:nvSpPr>
          <p:cNvPr id="10" name="body">
            <a:extLst xmlns:a="http://schemas.openxmlformats.org/drawingml/2006/main">
              <a:ext uri="{FF2B5EF4-FFF2-40B4-BE49-F238E27FC236}">
                <a16:creationId xmlns:a16="http://schemas.microsoft.com/office/drawing/2014/main" id="{8959E455-016B-4E84-8499-6511BCA42715}"/>
              </a:ext>
            </a:extLst>
          </p:cNvPr>
          <p:cNvSpPr>
            <a:spLocks xmlns:a="http://schemas.openxmlformats.org/drawingml/2006/main" noGrp="1"/>
          </p:cNvSpPr>
          <p:nvPr/>
        </p:nvSpPr>
        <p:spPr>
          <a:xfrm xmlns:a="http://schemas.openxmlformats.org/drawingml/2006/main">
            <a:off x="6334125" y="3152775"/>
            <a:ext cx="4953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356D42"/>
                </a:solidFill>
                <a:latin typeface="Arial"/>
                <a:ea typeface="Arial"/>
                <a:cs typeface="Arial"/>
              </a:defRPr>
            </a:defPPr>
          </a:lstStyle>
          <a:p xmlns:a="http://schemas.openxmlformats.org/drawingml/2006/main">
            <a:pPr algn="l">
              <a:lnSpc>
                <a:spcPct val="108000"/>
              </a:lnSpc>
              <a:buNone/>
              <a:defRPr sz="2400" b="1">
                <a:solidFill>
                  <a:srgbClr val="356D42"/>
                </a:solidFill>
                <a:latin typeface="Arial"/>
                <a:ea typeface="Arial"/>
                <a:cs typeface="Arial"/>
              </a:defRPr>
            </a:pPr>
            <a:r>
              <a:rPr sz="2400" b="1">
                <a:solidFill>
                  <a:srgbClr val="356D42"/>
                </a:solidFill>
                <a:latin typeface="Arial"/>
                <a:ea typeface="Arial"/>
                <a:cs typeface="Arial"/>
              </a:rPr>
              <a:t>District cooling</a:t>
            </a:r>
          </a:p>
        </p:txBody>
      </p:sp>
      <p:sp>
        <p:nvSpPr>
          <p:cNvPr id="11" name="body">
            <a:extLst xmlns:a="http://schemas.openxmlformats.org/drawingml/2006/main">
              <a:ext uri="{FF2B5EF4-FFF2-40B4-BE49-F238E27FC236}">
                <a16:creationId xmlns:a16="http://schemas.microsoft.com/office/drawing/2014/main" id="{1B589B61-75BF-491A-9406-F7AD6A7AD974}"/>
              </a:ext>
            </a:extLst>
          </p:cNvPr>
          <p:cNvSpPr>
            <a:spLocks xmlns:a="http://schemas.openxmlformats.org/drawingml/2006/main" noGrp="1"/>
          </p:cNvSpPr>
          <p:nvPr/>
        </p:nvSpPr>
        <p:spPr>
          <a:xfrm xmlns:a="http://schemas.openxmlformats.org/drawingml/2006/main">
            <a:off x="6334125" y="4048125"/>
            <a:ext cx="4857750" cy="1409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0">
                <a:solidFill>
                  <a:srgbClr val="132238"/>
                </a:solidFill>
                <a:latin typeface="Arial"/>
                <a:ea typeface="Arial"/>
                <a:cs typeface="Arial"/>
              </a:defRPr>
            </a:defPPr>
          </a:lstStyle>
          <a:p xmlns:a="http://schemas.openxmlformats.org/drawingml/2006/main">
            <a:pPr algn="l">
              <a:lnSpc>
                <a:spcPct val="108000"/>
              </a:lnSpc>
              <a:buNone/>
              <a:defRPr sz="2025" b="0">
                <a:solidFill>
                  <a:srgbClr val="132238"/>
                </a:solidFill>
                <a:latin typeface="Arial"/>
                <a:ea typeface="Arial"/>
                <a:cs typeface="Arial"/>
              </a:defRPr>
            </a:pPr>
            <a:r>
              <a:rPr sz="2025" b="0">
                <a:solidFill>
                  <a:srgbClr val="132238"/>
                </a:solidFill>
                <a:latin typeface="Arial"/>
                <a:ea typeface="Arial"/>
                <a:cs typeface="Arial"/>
              </a:rPr>
              <a:t>Review the customer interface, demand, return temperatures, secondary pumping and airside operation.</a:t>
            </a:r>
          </a:p>
        </p:txBody>
      </p:sp>
      <p:sp>
        <p:nvSpPr>
          <p:cNvPr id="12" name="closing">
            <a:extLst xmlns:a="http://schemas.openxmlformats.org/drawingml/2006/main">
              <a:ext uri="{FF2B5EF4-FFF2-40B4-BE49-F238E27FC236}">
                <a16:creationId xmlns:a16="http://schemas.microsoft.com/office/drawing/2014/main" id="{309BB057-B5F1-4DC2-AFEC-5053CE1DC730}"/>
              </a:ext>
            </a:extLst>
          </p:cNvPr>
          <p:cNvSpPr>
            <a:spLocks xmlns:a="http://schemas.openxmlformats.org/drawingml/2006/main" noGrp="1"/>
          </p:cNvSpPr>
          <p:nvPr/>
        </p:nvSpPr>
        <p:spPr>
          <a:xfrm xmlns:a="http://schemas.openxmlformats.org/drawingml/2006/main">
            <a:off x="685800" y="586740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Separate energy consumption, cooling charges and the systems the owner controls.</a:t>
            </a:r>
          </a:p>
        </p:txBody>
      </p:sp>
    </p:spTree>
    <p:extLst>
      <p:ext uri="{BB962C8B-B14F-4D97-AF65-F5344CB8AC3E}">
        <p14:creationId xmlns:p14="http://schemas.microsoft.com/office/powerpoint/2010/main" val="1626938230"/>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DB20B38C-43D2-4860-A683-C2246B5D9C13}"/>
              </a:ext>
            </a:extLst>
          </p:cNvPr>
          <p:cNvPicPr>
            <a:picLocks xmlns:a="http://schemas.openxmlformats.org/drawingml/2006/main" noChangeAspect="1"/>
          </p:cNvPicPr>
          <p:nvPr/>
        </p:nvPicPr>
        <p:blipFill>
          <a:blip xmlns:r="http://schemas.openxmlformats.org/officeDocument/2006/relationships" xmlns:a="http://schemas.openxmlformats.org/drawingml/2006/main" r:embed="R7f153adb42834bbd"/>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63007586-7247-4B0A-BAE1-5DF9DBB63D9D}"/>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861D3525-5A0C-4786-A3FF-D5BC951F9DC9}"/>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56F09EBC-A8F1-44CD-9114-E6A0F87A94DE}"/>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Connected building services extend the same product family</a:t>
            </a:r>
          </a:p>
        </p:txBody>
      </p:sp>
      <p:sp>
        <p:nvSpPr>
          <p:cNvPr id="5" name="subtitle">
            <a:extLst xmlns:a="http://schemas.openxmlformats.org/drawingml/2006/main">
              <a:ext uri="{FF2B5EF4-FFF2-40B4-BE49-F238E27FC236}">
                <a16:creationId xmlns:a16="http://schemas.microsoft.com/office/drawing/2014/main" id="{DDF96451-8F36-4DE0-A5E6-44DCAB93DB78}"/>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Add operating and occupant services where they support the building's priorities.</a:t>
            </a:r>
          </a:p>
        </p:txBody>
      </p:sp>
      <p:sp>
        <p:nvSpPr>
          <p:cNvPr id="6" name="footer">
            <a:extLst xmlns:a="http://schemas.openxmlformats.org/drawingml/2006/main">
              <a:ext uri="{FF2B5EF4-FFF2-40B4-BE49-F238E27FC236}">
                <a16:creationId xmlns:a16="http://schemas.microsoft.com/office/drawing/2014/main" id="{99798CE3-F052-452F-BFF7-A4097E5A8F36}"/>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Meeting backup</a:t>
            </a:r>
          </a:p>
        </p:txBody>
      </p:sp>
      <p:sp>
        <p:nvSpPr>
          <p:cNvPr id="7" name="page">
            <a:extLst xmlns:a="http://schemas.openxmlformats.org/drawingml/2006/main">
              <a:ext uri="{FF2B5EF4-FFF2-40B4-BE49-F238E27FC236}">
                <a16:creationId xmlns:a16="http://schemas.microsoft.com/office/drawing/2014/main" id="{EE2F4BCA-CF33-4DD3-AD0C-7789AAE37D51}"/>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15</a:t>
            </a:r>
          </a:p>
        </p:txBody>
      </p:sp>
      <p:sp>
        <p:nvSpPr>
          <p:cNvPr id="8" name="row-heading-0">
            <a:extLst xmlns:a="http://schemas.openxmlformats.org/drawingml/2006/main">
              <a:ext uri="{FF2B5EF4-FFF2-40B4-BE49-F238E27FC236}">
                <a16:creationId xmlns:a16="http://schemas.microsoft.com/office/drawing/2014/main" id="{66D4FA89-3A35-4879-A07C-F1413CF94ED6}"/>
              </a:ext>
            </a:extLst>
          </p:cNvPr>
          <p:cNvSpPr>
            <a:spLocks xmlns:a="http://schemas.openxmlformats.org/drawingml/2006/main" noGrp="1"/>
          </p:cNvSpPr>
          <p:nvPr/>
        </p:nvSpPr>
        <p:spPr>
          <a:xfrm xmlns:a="http://schemas.openxmlformats.org/drawingml/2006/main">
            <a:off x="685800" y="3028950"/>
            <a:ext cx="3190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Operations</a:t>
            </a:r>
          </a:p>
        </p:txBody>
      </p:sp>
      <p:sp>
        <p:nvSpPr>
          <p:cNvPr id="9" name="row-body-0">
            <a:extLst xmlns:a="http://schemas.openxmlformats.org/drawingml/2006/main">
              <a:ext uri="{FF2B5EF4-FFF2-40B4-BE49-F238E27FC236}">
                <a16:creationId xmlns:a16="http://schemas.microsoft.com/office/drawing/2014/main" id="{069F890E-262B-4305-B0DC-850E5C521A79}"/>
              </a:ext>
            </a:extLst>
          </p:cNvPr>
          <p:cNvSpPr>
            <a:spLocks xmlns:a="http://schemas.openxmlformats.org/drawingml/2006/main" noGrp="1"/>
          </p:cNvSpPr>
          <p:nvPr/>
        </p:nvSpPr>
        <p:spPr>
          <a:xfrm xmlns:a="http://schemas.openxmlformats.org/drawingml/2006/main">
            <a:off x="4162425" y="3057525"/>
            <a:ext cx="734377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Connected FM workflows, equipment visibility and two-dimensional system views.</a:t>
            </a:r>
          </a:p>
        </p:txBody>
      </p:sp>
      <p:sp>
        <p:nvSpPr>
          <p:cNvPr id="10" name="rule">
            <a:extLst xmlns:a="http://schemas.openxmlformats.org/drawingml/2006/main">
              <a:ext uri="{FF2B5EF4-FFF2-40B4-BE49-F238E27FC236}">
                <a16:creationId xmlns:a16="http://schemas.microsoft.com/office/drawing/2014/main" id="{7FD3692C-4A5A-40FB-8DF5-49C2C92E3FD8}"/>
              </a:ext>
            </a:extLst>
          </p:cNvPr>
          <p:cNvSpPr>
            <a:spLocks xmlns:a="http://schemas.openxmlformats.org/drawingml/2006/main" noGrp="1"/>
          </p:cNvSpPr>
          <p:nvPr/>
        </p:nvSpPr>
        <p:spPr>
          <a:xfrm xmlns:a="http://schemas.openxmlformats.org/drawingml/2006/main">
            <a:off x="685800" y="3752850"/>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1" name="row-heading-1">
            <a:extLst xmlns:a="http://schemas.openxmlformats.org/drawingml/2006/main">
              <a:ext uri="{FF2B5EF4-FFF2-40B4-BE49-F238E27FC236}">
                <a16:creationId xmlns:a16="http://schemas.microsoft.com/office/drawing/2014/main" id="{E3099889-2055-4B22-8317-477B86CCEF0D}"/>
              </a:ext>
            </a:extLst>
          </p:cNvPr>
          <p:cNvSpPr>
            <a:spLocks xmlns:a="http://schemas.openxmlformats.org/drawingml/2006/main" noGrp="1"/>
          </p:cNvSpPr>
          <p:nvPr/>
        </p:nvSpPr>
        <p:spPr>
          <a:xfrm xmlns:a="http://schemas.openxmlformats.org/drawingml/2006/main">
            <a:off x="685800" y="3933825"/>
            <a:ext cx="3190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Safety and access</a:t>
            </a:r>
          </a:p>
        </p:txBody>
      </p:sp>
      <p:sp>
        <p:nvSpPr>
          <p:cNvPr id="12" name="row-body-1">
            <a:extLst xmlns:a="http://schemas.openxmlformats.org/drawingml/2006/main">
              <a:ext uri="{FF2B5EF4-FFF2-40B4-BE49-F238E27FC236}">
                <a16:creationId xmlns:a16="http://schemas.microsoft.com/office/drawing/2014/main" id="{19C0DDE7-072D-4758-984A-E72F373C8B21}"/>
              </a:ext>
            </a:extLst>
          </p:cNvPr>
          <p:cNvSpPr>
            <a:spLocks xmlns:a="http://schemas.openxmlformats.org/drawingml/2006/main" noGrp="1"/>
          </p:cNvSpPr>
          <p:nvPr/>
        </p:nvSpPr>
        <p:spPr>
          <a:xfrm xmlns:a="http://schemas.openxmlformats.org/drawingml/2006/main">
            <a:off x="4162425" y="3962400"/>
            <a:ext cx="734377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Security, visitor and access workflows, plus fire-safety visibility.</a:t>
            </a:r>
          </a:p>
        </p:txBody>
      </p:sp>
      <p:sp>
        <p:nvSpPr>
          <p:cNvPr id="13" name="rule">
            <a:extLst xmlns:a="http://schemas.openxmlformats.org/drawingml/2006/main">
              <a:ext uri="{FF2B5EF4-FFF2-40B4-BE49-F238E27FC236}">
                <a16:creationId xmlns:a16="http://schemas.microsoft.com/office/drawing/2014/main" id="{B62B2929-8244-43D4-9DE6-CDF50B8E0089}"/>
              </a:ext>
            </a:extLst>
          </p:cNvPr>
          <p:cNvSpPr>
            <a:spLocks xmlns:a="http://schemas.openxmlformats.org/drawingml/2006/main" noGrp="1"/>
          </p:cNvSpPr>
          <p:nvPr/>
        </p:nvSpPr>
        <p:spPr>
          <a:xfrm xmlns:a="http://schemas.openxmlformats.org/drawingml/2006/main">
            <a:off x="685800" y="4657725"/>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4" name="row-heading-2">
            <a:extLst xmlns:a="http://schemas.openxmlformats.org/drawingml/2006/main">
              <a:ext uri="{FF2B5EF4-FFF2-40B4-BE49-F238E27FC236}">
                <a16:creationId xmlns:a16="http://schemas.microsoft.com/office/drawing/2014/main" id="{14396F55-6005-40ED-84C5-851A1D363AB5}"/>
              </a:ext>
            </a:extLst>
          </p:cNvPr>
          <p:cNvSpPr>
            <a:spLocks xmlns:a="http://schemas.openxmlformats.org/drawingml/2006/main" noGrp="1"/>
          </p:cNvSpPr>
          <p:nvPr/>
        </p:nvSpPr>
        <p:spPr>
          <a:xfrm xmlns:a="http://schemas.openxmlformats.org/drawingml/2006/main">
            <a:off x="685800" y="4838700"/>
            <a:ext cx="31908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Occupant experience</a:t>
            </a:r>
          </a:p>
        </p:txBody>
      </p:sp>
      <p:sp>
        <p:nvSpPr>
          <p:cNvPr id="15" name="row-body-2">
            <a:extLst xmlns:a="http://schemas.openxmlformats.org/drawingml/2006/main">
              <a:ext uri="{FF2B5EF4-FFF2-40B4-BE49-F238E27FC236}">
                <a16:creationId xmlns:a16="http://schemas.microsoft.com/office/drawing/2014/main" id="{8CFFE439-8A19-4D68-89FA-83C8C5EB3874}"/>
              </a:ext>
            </a:extLst>
          </p:cNvPr>
          <p:cNvSpPr>
            <a:spLocks xmlns:a="http://schemas.openxmlformats.org/drawingml/2006/main" noGrp="1"/>
          </p:cNvSpPr>
          <p:nvPr/>
        </p:nvSpPr>
        <p:spPr>
          <a:xfrm xmlns:a="http://schemas.openxmlformats.org/drawingml/2006/main">
            <a:off x="4162425" y="4867275"/>
            <a:ext cx="734377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Meeting services, robotics, dining and shopping integration.</a:t>
            </a:r>
          </a:p>
        </p:txBody>
      </p:sp>
      <p:sp>
        <p:nvSpPr>
          <p:cNvPr id="16" name="closing">
            <a:extLst xmlns:a="http://schemas.openxmlformats.org/drawingml/2006/main">
              <a:ext uri="{FF2B5EF4-FFF2-40B4-BE49-F238E27FC236}">
                <a16:creationId xmlns:a16="http://schemas.microsoft.com/office/drawing/2014/main" id="{8DB7900F-A352-4219-9E78-17831D44F458}"/>
              </a:ext>
            </a:extLst>
          </p:cNvPr>
          <p:cNvSpPr>
            <a:spLocks xmlns:a="http://schemas.openxmlformats.org/drawingml/2006/main" noGrp="1"/>
          </p:cNvSpPr>
          <p:nvPr/>
        </p:nvSpPr>
        <p:spPr>
          <a:xfrm xmlns:a="http://schemas.openxmlformats.org/drawingml/2006/main">
            <a:off x="685800" y="594360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Energy performance remains the core. Each extension has its own scope and integration plan.</a:t>
            </a:r>
          </a:p>
        </p:txBody>
      </p:sp>
    </p:spTree>
    <p:extLst>
      <p:ext uri="{BB962C8B-B14F-4D97-AF65-F5344CB8AC3E}">
        <p14:creationId xmlns:p14="http://schemas.microsoft.com/office/powerpoint/2010/main" val="737196550"/>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FF108CD2-BBEB-4E3A-A43C-EB6FAF46C40E}"/>
              </a:ext>
            </a:extLst>
          </p:cNvPr>
          <p:cNvPicPr>
            <a:picLocks xmlns:a="http://schemas.openxmlformats.org/drawingml/2006/main" noChangeAspect="1"/>
          </p:cNvPicPr>
          <p:nvPr/>
        </p:nvPicPr>
        <p:blipFill>
          <a:blip xmlns:r="http://schemas.openxmlformats.org/officeDocument/2006/relationships" xmlns:a="http://schemas.openxmlformats.org/drawingml/2006/main" r:embed="Rd00f1d0cbfcf4bc2"/>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93C98872-0F1E-4BD2-A077-EDB6D456B3C7}"/>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CFCA92EA-7269-4ACA-AD53-7E593403D955}"/>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BUILDING PERFORMANCE</a:t>
            </a:r>
          </a:p>
        </p:txBody>
      </p:sp>
      <p:sp>
        <p:nvSpPr>
          <p:cNvPr id="4" name="slide-title">
            <a:extLst xmlns:a="http://schemas.openxmlformats.org/drawingml/2006/main">
              <a:ext uri="{FF2B5EF4-FFF2-40B4-BE49-F238E27FC236}">
                <a16:creationId xmlns:a16="http://schemas.microsoft.com/office/drawing/2014/main" id="{38B954BD-FEFD-488E-A4D1-A225C08CA4EC}"/>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Hybrid AI combines engineering analysis with guided investigation</a:t>
            </a:r>
          </a:p>
        </p:txBody>
      </p:sp>
      <p:sp>
        <p:nvSpPr>
          <p:cNvPr id="5" name="subtitle">
            <a:extLst xmlns:a="http://schemas.openxmlformats.org/drawingml/2006/main">
              <a:ext uri="{FF2B5EF4-FFF2-40B4-BE49-F238E27FC236}">
                <a16:creationId xmlns:a16="http://schemas.microsoft.com/office/drawing/2014/main" id="{50092956-21A0-49EE-8794-CCC63A05B254}"/>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Stable analytical methods calculate. AI agents connect evidence and explain the next action.</a:t>
            </a:r>
          </a:p>
        </p:txBody>
      </p:sp>
      <p:sp>
        <p:nvSpPr>
          <p:cNvPr id="6" name="footer">
            <a:extLst xmlns:a="http://schemas.openxmlformats.org/drawingml/2006/main">
              <a:ext uri="{FF2B5EF4-FFF2-40B4-BE49-F238E27FC236}">
                <a16:creationId xmlns:a16="http://schemas.microsoft.com/office/drawing/2014/main" id="{6EE05880-18D0-4975-90ED-640BE2DC0333}"/>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Meeting backup</a:t>
            </a:r>
          </a:p>
        </p:txBody>
      </p:sp>
      <p:sp>
        <p:nvSpPr>
          <p:cNvPr id="7" name="page">
            <a:extLst xmlns:a="http://schemas.openxmlformats.org/drawingml/2006/main">
              <a:ext uri="{FF2B5EF4-FFF2-40B4-BE49-F238E27FC236}">
                <a16:creationId xmlns:a16="http://schemas.microsoft.com/office/drawing/2014/main" id="{3500E218-7F6A-4185-9F52-C5719C5E6855}"/>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16</a:t>
            </a:r>
          </a:p>
        </p:txBody>
      </p:sp>
      <p:sp>
        <p:nvSpPr>
          <p:cNvPr id="8" name="row-heading-0">
            <a:extLst xmlns:a="http://schemas.openxmlformats.org/drawingml/2006/main">
              <a:ext uri="{FF2B5EF4-FFF2-40B4-BE49-F238E27FC236}">
                <a16:creationId xmlns:a16="http://schemas.microsoft.com/office/drawing/2014/main" id="{D62221ED-16B7-48A5-B659-FBD086DA3DFD}"/>
              </a:ext>
            </a:extLst>
          </p:cNvPr>
          <p:cNvSpPr>
            <a:spLocks xmlns:a="http://schemas.openxmlformats.org/drawingml/2006/main" noGrp="1"/>
          </p:cNvSpPr>
          <p:nvPr/>
        </p:nvSpPr>
        <p:spPr>
          <a:xfrm xmlns:a="http://schemas.openxmlformats.org/drawingml/2006/main">
            <a:off x="685800" y="3028950"/>
            <a:ext cx="35814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Frequent local analysis</a:t>
            </a:r>
          </a:p>
        </p:txBody>
      </p:sp>
      <p:sp>
        <p:nvSpPr>
          <p:cNvPr id="9" name="row-body-0">
            <a:extLst xmlns:a="http://schemas.openxmlformats.org/drawingml/2006/main">
              <a:ext uri="{FF2B5EF4-FFF2-40B4-BE49-F238E27FC236}">
                <a16:creationId xmlns:a16="http://schemas.microsoft.com/office/drawing/2014/main" id="{7F9B9BEA-8472-4AD3-AEF7-463446CC2778}"/>
              </a:ext>
            </a:extLst>
          </p:cNvPr>
          <p:cNvSpPr>
            <a:spLocks xmlns:a="http://schemas.openxmlformats.org/drawingml/2006/main" noGrp="1"/>
          </p:cNvSpPr>
          <p:nvPr/>
        </p:nvSpPr>
        <p:spPr>
          <a:xfrm xmlns:a="http://schemas.openxmlformats.org/drawingml/2006/main">
            <a:off x="4552950" y="3057525"/>
            <a:ext cx="6953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Rules, physical models, statistics, machine learning and optimization.</a:t>
            </a:r>
          </a:p>
        </p:txBody>
      </p:sp>
      <p:sp>
        <p:nvSpPr>
          <p:cNvPr id="10" name="rule">
            <a:extLst xmlns:a="http://schemas.openxmlformats.org/drawingml/2006/main">
              <a:ext uri="{FF2B5EF4-FFF2-40B4-BE49-F238E27FC236}">
                <a16:creationId xmlns:a16="http://schemas.microsoft.com/office/drawing/2014/main" id="{70AAB8F8-92CA-4F85-ADB3-493B6D24A3F3}"/>
              </a:ext>
            </a:extLst>
          </p:cNvPr>
          <p:cNvSpPr>
            <a:spLocks xmlns:a="http://schemas.openxmlformats.org/drawingml/2006/main" noGrp="1"/>
          </p:cNvSpPr>
          <p:nvPr/>
        </p:nvSpPr>
        <p:spPr>
          <a:xfrm xmlns:a="http://schemas.openxmlformats.org/drawingml/2006/main">
            <a:off x="685800" y="3829050"/>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1" name="row-heading-1">
            <a:extLst xmlns:a="http://schemas.openxmlformats.org/drawingml/2006/main">
              <a:ext uri="{FF2B5EF4-FFF2-40B4-BE49-F238E27FC236}">
                <a16:creationId xmlns:a16="http://schemas.microsoft.com/office/drawing/2014/main" id="{F2E11CBB-EAD1-4629-90C5-7C99CE9B4FFC}"/>
              </a:ext>
            </a:extLst>
          </p:cNvPr>
          <p:cNvSpPr>
            <a:spLocks xmlns:a="http://schemas.openxmlformats.org/drawingml/2006/main" noGrp="1"/>
          </p:cNvSpPr>
          <p:nvPr/>
        </p:nvSpPr>
        <p:spPr>
          <a:xfrm xmlns:a="http://schemas.openxmlformats.org/drawingml/2006/main">
            <a:off x="685800" y="4010025"/>
            <a:ext cx="35814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Tool-using AI investigation</a:t>
            </a:r>
          </a:p>
        </p:txBody>
      </p:sp>
      <p:sp>
        <p:nvSpPr>
          <p:cNvPr id="12" name="row-body-1">
            <a:extLst xmlns:a="http://schemas.openxmlformats.org/drawingml/2006/main">
              <a:ext uri="{FF2B5EF4-FFF2-40B4-BE49-F238E27FC236}">
                <a16:creationId xmlns:a16="http://schemas.microsoft.com/office/drawing/2014/main" id="{D9523245-6418-4CB2-B214-BE8420874A0C}"/>
              </a:ext>
            </a:extLst>
          </p:cNvPr>
          <p:cNvSpPr>
            <a:spLocks xmlns:a="http://schemas.openxmlformats.org/drawingml/2006/main" noGrp="1"/>
          </p:cNvSpPr>
          <p:nvPr/>
        </p:nvSpPr>
        <p:spPr>
          <a:xfrm xmlns:a="http://schemas.openxmlformats.org/drawingml/2006/main">
            <a:off x="4552950" y="4038600"/>
            <a:ext cx="6953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Local or cloud language models retrieve evidence, compare scenarios and prepare recommendations.</a:t>
            </a:r>
          </a:p>
        </p:txBody>
      </p:sp>
      <p:sp>
        <p:nvSpPr>
          <p:cNvPr id="13" name="rule">
            <a:extLst xmlns:a="http://schemas.openxmlformats.org/drawingml/2006/main">
              <a:ext uri="{FF2B5EF4-FFF2-40B4-BE49-F238E27FC236}">
                <a16:creationId xmlns:a16="http://schemas.microsoft.com/office/drawing/2014/main" id="{C409E689-54AA-466E-B50E-57A8723C4F2F}"/>
              </a:ext>
            </a:extLst>
          </p:cNvPr>
          <p:cNvSpPr>
            <a:spLocks xmlns:a="http://schemas.openxmlformats.org/drawingml/2006/main" noGrp="1"/>
          </p:cNvSpPr>
          <p:nvPr/>
        </p:nvSpPr>
        <p:spPr>
          <a:xfrm xmlns:a="http://schemas.openxmlformats.org/drawingml/2006/main">
            <a:off x="685800" y="4810125"/>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4" name="row-heading-2">
            <a:extLst xmlns:a="http://schemas.openxmlformats.org/drawingml/2006/main">
              <a:ext uri="{FF2B5EF4-FFF2-40B4-BE49-F238E27FC236}">
                <a16:creationId xmlns:a16="http://schemas.microsoft.com/office/drawing/2014/main" id="{76B38F85-7F31-469C-BBF1-2294AFBA07E5}"/>
              </a:ext>
            </a:extLst>
          </p:cNvPr>
          <p:cNvSpPr>
            <a:spLocks xmlns:a="http://schemas.openxmlformats.org/drawingml/2006/main" noGrp="1"/>
          </p:cNvSpPr>
          <p:nvPr/>
        </p:nvSpPr>
        <p:spPr>
          <a:xfrm xmlns:a="http://schemas.openxmlformats.org/drawingml/2006/main">
            <a:off x="685800" y="4991100"/>
            <a:ext cx="35814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Approved action and verification</a:t>
            </a:r>
          </a:p>
        </p:txBody>
      </p:sp>
      <p:sp>
        <p:nvSpPr>
          <p:cNvPr id="15" name="row-body-2">
            <a:extLst xmlns:a="http://schemas.openxmlformats.org/drawingml/2006/main">
              <a:ext uri="{FF2B5EF4-FFF2-40B4-BE49-F238E27FC236}">
                <a16:creationId xmlns:a16="http://schemas.microsoft.com/office/drawing/2014/main" id="{D853D52F-0233-43E0-B4AC-6080CEB674D2}"/>
              </a:ext>
            </a:extLst>
          </p:cNvPr>
          <p:cNvSpPr>
            <a:spLocks xmlns:a="http://schemas.openxmlformats.org/drawingml/2006/main" noGrp="1"/>
          </p:cNvSpPr>
          <p:nvPr/>
        </p:nvSpPr>
        <p:spPr>
          <a:xfrm xmlns:a="http://schemas.openxmlformats.org/drawingml/2006/main">
            <a:off x="4552950" y="5019675"/>
            <a:ext cx="6953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People approve the intended action; existing site systems execute and retain their protections.</a:t>
            </a:r>
          </a:p>
        </p:txBody>
      </p:sp>
    </p:spTree>
    <p:extLst>
      <p:ext uri="{BB962C8B-B14F-4D97-AF65-F5344CB8AC3E}">
        <p14:creationId xmlns:p14="http://schemas.microsoft.com/office/powerpoint/2010/main" val="1886832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p:coreProperties xmlns:cp="http://schemas.openxmlformats.org/package/2006/metadata/core-properties" xmlns:dc="http://purl.org/dc/elements/1.1/" xmlns:dcterms="http://purl.org/dc/terms/" xmlns:xsi="http://www.w3.org/2001/XMLSchema-instance">
  <dc:creator>G4U Technical Services L.L.C.</dc:creator>
  <cp:lastModifiedBy>G4U Technical Services L.L.C.</cp:lastModifiedBy>
  <dc:title>G4U Introduction Deck</dc:title>
  <dcterms:created xsi:type="dcterms:W3CDTF">2026-10-10T19:06:12.4010000Z</dcterms:created>
  <dcterms:modified xsi:type="dcterms:W3CDTF">2026-10-10T19:06:12.4010000Z</dcterms:modified>
  <dc:subject>AI energy management, retrofit engineering and managed performance</dc:subject>
</cp:coreProperties>
</file>